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29LT Bukra Wide Bold" charset="1" panose="020B0807040000000004"/>
      <p:regular r:id="rId16"/>
    </p:embeddedFont>
    <p:embeddedFont>
      <p:font typeface="TT Norms" charset="1" panose="02000503030000020003"/>
      <p:regular r:id="rId17"/>
    </p:embeddedFont>
    <p:embeddedFont>
      <p:font typeface="TT Norms Bold" charset="1" panose="02000803030000020004"/>
      <p:regular r:id="rId18"/>
    </p:embeddedFont>
    <p:embeddedFont>
      <p:font typeface="Poppins Medium"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gif"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7E0"/>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2435491" y="201424"/>
            <a:ext cx="5852509" cy="11186528"/>
            <a:chOff x="0" y="0"/>
            <a:chExt cx="906707" cy="1733086"/>
          </a:xfrm>
        </p:grpSpPr>
        <p:sp>
          <p:nvSpPr>
            <p:cNvPr name="Freeform 6" id="6"/>
            <p:cNvSpPr/>
            <p:nvPr/>
          </p:nvSpPr>
          <p:spPr>
            <a:xfrm flipH="false" flipV="false" rot="0">
              <a:off x="0" y="0"/>
              <a:ext cx="906707" cy="1733086"/>
            </a:xfrm>
            <a:custGeom>
              <a:avLst/>
              <a:gdLst/>
              <a:ahLst/>
              <a:cxnLst/>
              <a:rect r="r" b="b" t="t" l="l"/>
              <a:pathLst>
                <a:path h="1733086" w="906707">
                  <a:moveTo>
                    <a:pt x="0" y="0"/>
                  </a:moveTo>
                  <a:lnTo>
                    <a:pt x="906707" y="0"/>
                  </a:lnTo>
                  <a:lnTo>
                    <a:pt x="906707" y="1733086"/>
                  </a:lnTo>
                  <a:lnTo>
                    <a:pt x="0" y="1733086"/>
                  </a:lnTo>
                  <a:close/>
                </a:path>
              </a:pathLst>
            </a:custGeom>
            <a:blipFill>
              <a:blip r:embed="rId2"/>
              <a:stretch>
                <a:fillRect l="-93445" t="0" r="-93445" b="0"/>
              </a:stretch>
            </a:blipFill>
          </p:spPr>
        </p:sp>
      </p:grpSp>
      <p:grpSp>
        <p:nvGrpSpPr>
          <p:cNvPr name="Group 7" id="7"/>
          <p:cNvGrpSpPr/>
          <p:nvPr/>
        </p:nvGrpSpPr>
        <p:grpSpPr>
          <a:xfrm rot="0">
            <a:off x="12435491" y="6059641"/>
            <a:ext cx="6255339" cy="1766362"/>
            <a:chOff x="0" y="0"/>
            <a:chExt cx="1647497" cy="465215"/>
          </a:xfrm>
        </p:grpSpPr>
        <p:sp>
          <p:nvSpPr>
            <p:cNvPr name="Freeform 8" id="8"/>
            <p:cNvSpPr/>
            <p:nvPr/>
          </p:nvSpPr>
          <p:spPr>
            <a:xfrm flipH="false" flipV="false" rot="0">
              <a:off x="0" y="0"/>
              <a:ext cx="1647497" cy="465215"/>
            </a:xfrm>
            <a:custGeom>
              <a:avLst/>
              <a:gdLst/>
              <a:ahLst/>
              <a:cxnLst/>
              <a:rect r="r" b="b" t="t" l="l"/>
              <a:pathLst>
                <a:path h="465215" w="1647497">
                  <a:moveTo>
                    <a:pt x="0" y="0"/>
                  </a:moveTo>
                  <a:lnTo>
                    <a:pt x="1647497" y="0"/>
                  </a:lnTo>
                  <a:lnTo>
                    <a:pt x="1647497" y="465215"/>
                  </a:lnTo>
                  <a:lnTo>
                    <a:pt x="0" y="465215"/>
                  </a:lnTo>
                  <a:close/>
                </a:path>
              </a:pathLst>
            </a:custGeom>
            <a:gradFill rotWithShape="true">
              <a:gsLst>
                <a:gs pos="0">
                  <a:srgbClr val="FFFFFF">
                    <a:alpha val="100000"/>
                  </a:srgbClr>
                </a:gs>
                <a:gs pos="100000">
                  <a:srgbClr val="DBDBDB">
                    <a:alpha val="100000"/>
                  </a:srgbClr>
                </a:gs>
              </a:gsLst>
              <a:lin ang="0"/>
            </a:gradFill>
          </p:spPr>
        </p:sp>
        <p:sp>
          <p:nvSpPr>
            <p:cNvPr name="TextBox 9" id="9"/>
            <p:cNvSpPr txBox="true"/>
            <p:nvPr/>
          </p:nvSpPr>
          <p:spPr>
            <a:xfrm>
              <a:off x="0" y="-38100"/>
              <a:ext cx="1647497" cy="503315"/>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928216" y="2546970"/>
            <a:ext cx="3007145" cy="3007145"/>
          </a:xfrm>
          <a:custGeom>
            <a:avLst/>
            <a:gdLst/>
            <a:ahLst/>
            <a:cxnLst/>
            <a:rect r="r" b="b" t="t" l="l"/>
            <a:pathLst>
              <a:path h="3007145" w="3007145">
                <a:moveTo>
                  <a:pt x="0" y="0"/>
                </a:moveTo>
                <a:lnTo>
                  <a:pt x="3007145" y="0"/>
                </a:lnTo>
                <a:lnTo>
                  <a:pt x="3007145" y="3007145"/>
                </a:lnTo>
                <a:lnTo>
                  <a:pt x="0" y="3007145"/>
                </a:lnTo>
                <a:lnTo>
                  <a:pt x="0" y="0"/>
                </a:lnTo>
                <a:close/>
              </a:path>
            </a:pathLst>
          </a:custGeom>
          <a:blipFill>
            <a:blip r:embed="rId5"/>
            <a:stretch>
              <a:fillRect l="0" t="0" r="0" b="0"/>
            </a:stretch>
          </a:blipFill>
          <a:ln w="85725" cap="sq">
            <a:solidFill>
              <a:srgbClr val="000000"/>
            </a:solidFill>
            <a:prstDash val="solid"/>
            <a:miter/>
          </a:ln>
        </p:spPr>
      </p:sp>
      <p:sp>
        <p:nvSpPr>
          <p:cNvPr name="TextBox 12" id="12"/>
          <p:cNvSpPr txBox="true"/>
          <p:nvPr/>
        </p:nvSpPr>
        <p:spPr>
          <a:xfrm rot="0">
            <a:off x="1553608" y="3960883"/>
            <a:ext cx="7247392" cy="1919420"/>
          </a:xfrm>
          <a:prstGeom prst="rect">
            <a:avLst/>
          </a:prstGeom>
        </p:spPr>
        <p:txBody>
          <a:bodyPr anchor="t" rtlCol="false" tIns="0" lIns="0" bIns="0" rIns="0">
            <a:spAutoFit/>
          </a:bodyPr>
          <a:lstStyle/>
          <a:p>
            <a:pPr algn="l">
              <a:lnSpc>
                <a:spcPts val="12022"/>
              </a:lnSpc>
            </a:pPr>
            <a:r>
              <a:rPr lang="en-US" b="true" sz="10830">
                <a:solidFill>
                  <a:srgbClr val="000000"/>
                </a:solidFill>
                <a:latin typeface="29LT Bukra Wide Bold"/>
                <a:ea typeface="29LT Bukra Wide Bold"/>
                <a:cs typeface="29LT Bukra Wide Bold"/>
                <a:sym typeface="29LT Bukra Wide Bold"/>
              </a:rPr>
              <a:t>KITAKO</a:t>
            </a:r>
          </a:p>
        </p:txBody>
      </p:sp>
      <p:sp>
        <p:nvSpPr>
          <p:cNvPr name="TextBox 13" id="13"/>
          <p:cNvSpPr txBox="true"/>
          <p:nvPr/>
        </p:nvSpPr>
        <p:spPr>
          <a:xfrm rot="0">
            <a:off x="1553608" y="5916415"/>
            <a:ext cx="14494784" cy="1805163"/>
          </a:xfrm>
          <a:prstGeom prst="rect">
            <a:avLst/>
          </a:prstGeom>
        </p:spPr>
        <p:txBody>
          <a:bodyPr anchor="t" rtlCol="false" tIns="0" lIns="0" bIns="0" rIns="0">
            <a:spAutoFit/>
          </a:bodyPr>
          <a:lstStyle/>
          <a:p>
            <a:pPr algn="l">
              <a:lnSpc>
                <a:spcPts val="11395"/>
              </a:lnSpc>
            </a:pPr>
            <a:r>
              <a:rPr lang="en-US" b="true" sz="10266">
                <a:solidFill>
                  <a:srgbClr val="9F9371"/>
                </a:solidFill>
                <a:latin typeface="29LT Bukra Wide Bold"/>
                <a:ea typeface="29LT Bukra Wide Bold"/>
                <a:cs typeface="29LT Bukra Wide Bold"/>
                <a:sym typeface="29LT Bukra Wide Bold"/>
              </a:rPr>
              <a:t>PRESENTATION</a:t>
            </a:r>
          </a:p>
        </p:txBody>
      </p:sp>
      <p:sp>
        <p:nvSpPr>
          <p:cNvPr name="TextBox 14" id="14"/>
          <p:cNvSpPr txBox="true"/>
          <p:nvPr/>
        </p:nvSpPr>
        <p:spPr>
          <a:xfrm rot="0">
            <a:off x="2438389" y="8483820"/>
            <a:ext cx="3086024" cy="455997"/>
          </a:xfrm>
          <a:prstGeom prst="rect">
            <a:avLst/>
          </a:prstGeom>
        </p:spPr>
        <p:txBody>
          <a:bodyPr anchor="t" rtlCol="false" tIns="0" lIns="0" bIns="0" rIns="0">
            <a:spAutoFit/>
          </a:bodyPr>
          <a:lstStyle/>
          <a:p>
            <a:pPr algn="l">
              <a:lnSpc>
                <a:spcPts val="3738"/>
              </a:lnSpc>
              <a:spcBef>
                <a:spcPct val="0"/>
              </a:spcBef>
            </a:pPr>
            <a:r>
              <a:rPr lang="en-US" sz="2670">
                <a:solidFill>
                  <a:srgbClr val="000000"/>
                </a:solidFill>
                <a:latin typeface="TT Norms"/>
                <a:ea typeface="TT Norms"/>
                <a:cs typeface="TT Norms"/>
                <a:sym typeface="TT Norms"/>
              </a:rPr>
              <a:t>presentation by</a:t>
            </a:r>
          </a:p>
        </p:txBody>
      </p:sp>
      <p:sp>
        <p:nvSpPr>
          <p:cNvPr name="TextBox 15" id="15"/>
          <p:cNvSpPr txBox="true"/>
          <p:nvPr/>
        </p:nvSpPr>
        <p:spPr>
          <a:xfrm rot="0">
            <a:off x="2438389" y="8882667"/>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MWorks </a:t>
            </a:r>
          </a:p>
        </p:txBody>
      </p:sp>
      <p:sp>
        <p:nvSpPr>
          <p:cNvPr name="TextBox 16" id="16"/>
          <p:cNvSpPr txBox="true"/>
          <p:nvPr/>
        </p:nvSpPr>
        <p:spPr>
          <a:xfrm rot="0">
            <a:off x="11007456"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2025</a:t>
            </a:r>
          </a:p>
        </p:txBody>
      </p:sp>
      <p:sp>
        <p:nvSpPr>
          <p:cNvPr name="TextBox 17" id="17"/>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Mapua MCM</a:t>
            </a:r>
          </a:p>
        </p:txBody>
      </p:sp>
      <p:sp>
        <p:nvSpPr>
          <p:cNvPr name="TextBox 18" id="18"/>
          <p:cNvSpPr txBox="true"/>
          <p:nvPr/>
        </p:nvSpPr>
        <p:spPr>
          <a:xfrm rot="0">
            <a:off x="523189" y="8892192"/>
            <a:ext cx="505511" cy="356682"/>
          </a:xfrm>
          <a:prstGeom prst="rect">
            <a:avLst/>
          </a:prstGeom>
        </p:spPr>
        <p:txBody>
          <a:bodyPr anchor="t" rtlCol="false" tIns="0" lIns="0" bIns="0" rIns="0">
            <a:spAutoFit/>
          </a:bodyPr>
          <a:lstStyle/>
          <a:p>
            <a:pPr algn="l">
              <a:lnSpc>
                <a:spcPts val="2263"/>
              </a:lnSpc>
            </a:pPr>
            <a:r>
              <a:rPr lang="en-US" b="true" sz="2039">
                <a:solidFill>
                  <a:srgbClr val="FFF7E0"/>
                </a:solidFill>
                <a:latin typeface="29LT Bukra Wide Bold"/>
                <a:ea typeface="29LT Bukra Wide Bold"/>
                <a:cs typeface="29LT Bukra Wide Bold"/>
                <a:sym typeface="29LT Bukra Wide Bold"/>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F9371"/>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FFF7E0"/>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MWorks</a:t>
            </a:r>
          </a:p>
        </p:txBody>
      </p:sp>
      <p:grpSp>
        <p:nvGrpSpPr>
          <p:cNvPr name="Group 7" id="7"/>
          <p:cNvGrpSpPr/>
          <p:nvPr/>
        </p:nvGrpSpPr>
        <p:grpSpPr>
          <a:xfrm rot="0">
            <a:off x="1431741" y="1448978"/>
            <a:ext cx="5909960" cy="8321887"/>
            <a:chOff x="0" y="0"/>
            <a:chExt cx="949147" cy="1336505"/>
          </a:xfrm>
        </p:grpSpPr>
        <p:sp>
          <p:nvSpPr>
            <p:cNvPr name="Freeform 8" id="8"/>
            <p:cNvSpPr/>
            <p:nvPr/>
          </p:nvSpPr>
          <p:spPr>
            <a:xfrm flipH="false" flipV="false" rot="0">
              <a:off x="0" y="0"/>
              <a:ext cx="949147" cy="1336505"/>
            </a:xfrm>
            <a:custGeom>
              <a:avLst/>
              <a:gdLst/>
              <a:ahLst/>
              <a:cxnLst/>
              <a:rect r="r" b="b" t="t" l="l"/>
              <a:pathLst>
                <a:path h="1336505" w="949147">
                  <a:moveTo>
                    <a:pt x="0" y="0"/>
                  </a:moveTo>
                  <a:lnTo>
                    <a:pt x="949147" y="0"/>
                  </a:lnTo>
                  <a:lnTo>
                    <a:pt x="949147" y="1336505"/>
                  </a:lnTo>
                  <a:lnTo>
                    <a:pt x="0" y="1336505"/>
                  </a:lnTo>
                  <a:close/>
                </a:path>
              </a:pathLst>
            </a:custGeom>
            <a:blipFill>
              <a:blip r:embed="rId4"/>
              <a:stretch>
                <a:fillRect l="-74548" t="0" r="-13200" b="0"/>
              </a:stretch>
            </a:blipFill>
          </p:spPr>
        </p:sp>
      </p:grpSp>
      <p:grpSp>
        <p:nvGrpSpPr>
          <p:cNvPr name="Group 9" id="9"/>
          <p:cNvGrpSpPr/>
          <p:nvPr/>
        </p:nvGrpSpPr>
        <p:grpSpPr>
          <a:xfrm rot="0">
            <a:off x="5062549" y="-122647"/>
            <a:ext cx="2881010" cy="11465137"/>
            <a:chOff x="0" y="0"/>
            <a:chExt cx="462694" cy="1841315"/>
          </a:xfrm>
        </p:grpSpPr>
        <p:sp>
          <p:nvSpPr>
            <p:cNvPr name="Freeform 10" id="10"/>
            <p:cNvSpPr/>
            <p:nvPr/>
          </p:nvSpPr>
          <p:spPr>
            <a:xfrm flipH="false" flipV="false" rot="0">
              <a:off x="0" y="0"/>
              <a:ext cx="462694" cy="1841315"/>
            </a:xfrm>
            <a:custGeom>
              <a:avLst/>
              <a:gdLst/>
              <a:ahLst/>
              <a:cxnLst/>
              <a:rect r="r" b="b" t="t" l="l"/>
              <a:pathLst>
                <a:path h="1841315" w="462694">
                  <a:moveTo>
                    <a:pt x="0" y="0"/>
                  </a:moveTo>
                  <a:lnTo>
                    <a:pt x="462694" y="0"/>
                  </a:lnTo>
                  <a:lnTo>
                    <a:pt x="462694" y="1841315"/>
                  </a:lnTo>
                  <a:lnTo>
                    <a:pt x="0" y="1841315"/>
                  </a:lnTo>
                  <a:close/>
                </a:path>
              </a:pathLst>
            </a:custGeom>
            <a:blipFill>
              <a:blip r:embed="rId5"/>
              <a:stretch>
                <a:fillRect l="-178239" t="0" r="-319067" b="0"/>
              </a:stretch>
            </a:blipFill>
          </p:spPr>
        </p:sp>
      </p:grpSp>
      <p:sp>
        <p:nvSpPr>
          <p:cNvPr name="TextBox 11" id="11"/>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FFF"/>
                </a:solidFill>
                <a:latin typeface="TT Norms Bold"/>
                <a:ea typeface="TT Norms Bold"/>
                <a:cs typeface="TT Norms Bold"/>
                <a:sym typeface="TT Norms Bold"/>
              </a:rPr>
              <a:t>2025</a:t>
            </a:r>
          </a:p>
        </p:txBody>
      </p:sp>
      <p:sp>
        <p:nvSpPr>
          <p:cNvPr name="TextBox 12" id="12"/>
          <p:cNvSpPr txBox="true"/>
          <p:nvPr/>
        </p:nvSpPr>
        <p:spPr>
          <a:xfrm rot="0">
            <a:off x="523189" y="8892192"/>
            <a:ext cx="730649" cy="356682"/>
          </a:xfrm>
          <a:prstGeom prst="rect">
            <a:avLst/>
          </a:prstGeom>
        </p:spPr>
        <p:txBody>
          <a:bodyPr anchor="t" rtlCol="false" tIns="0" lIns="0" bIns="0" rIns="0">
            <a:spAutoFit/>
          </a:bodyPr>
          <a:lstStyle/>
          <a:p>
            <a:pPr algn="l">
              <a:lnSpc>
                <a:spcPts val="2263"/>
              </a:lnSpc>
            </a:pPr>
            <a:r>
              <a:rPr lang="en-US" b="true" sz="2039">
                <a:solidFill>
                  <a:srgbClr val="9F9371"/>
                </a:solidFill>
                <a:latin typeface="29LT Bukra Wide Bold"/>
                <a:ea typeface="29LT Bukra Wide Bold"/>
                <a:cs typeface="29LT Bukra Wide Bold"/>
                <a:sym typeface="29LT Bukra Wide Bold"/>
              </a:rPr>
              <a:t>10</a:t>
            </a:r>
          </a:p>
        </p:txBody>
      </p:sp>
      <p:sp>
        <p:nvSpPr>
          <p:cNvPr name="TextBox 13" id="13"/>
          <p:cNvSpPr txBox="true"/>
          <p:nvPr/>
        </p:nvSpPr>
        <p:spPr>
          <a:xfrm rot="0">
            <a:off x="8735408" y="1629989"/>
            <a:ext cx="8281495" cy="1204747"/>
          </a:xfrm>
          <a:prstGeom prst="rect">
            <a:avLst/>
          </a:prstGeom>
        </p:spPr>
        <p:txBody>
          <a:bodyPr anchor="t" rtlCol="false" tIns="0" lIns="0" bIns="0" rIns="0">
            <a:spAutoFit/>
          </a:bodyPr>
          <a:lstStyle/>
          <a:p>
            <a:pPr algn="l">
              <a:lnSpc>
                <a:spcPts val="7560"/>
              </a:lnSpc>
            </a:pPr>
            <a:r>
              <a:rPr lang="en-US" b="true" sz="6811">
                <a:solidFill>
                  <a:srgbClr val="FFF7E0"/>
                </a:solidFill>
                <a:latin typeface="29LT Bukra Wide Bold"/>
                <a:ea typeface="29LT Bukra Wide Bold"/>
                <a:cs typeface="29LT Bukra Wide Bold"/>
                <a:sym typeface="29LT Bukra Wide Bold"/>
              </a:rPr>
              <a:t>CONCLUSION</a:t>
            </a:r>
          </a:p>
        </p:txBody>
      </p:sp>
      <p:sp>
        <p:nvSpPr>
          <p:cNvPr name="TextBox 14" id="14"/>
          <p:cNvSpPr txBox="true"/>
          <p:nvPr/>
        </p:nvSpPr>
        <p:spPr>
          <a:xfrm rot="0">
            <a:off x="8735408" y="3224314"/>
            <a:ext cx="8523892" cy="5715503"/>
          </a:xfrm>
          <a:prstGeom prst="rect">
            <a:avLst/>
          </a:prstGeom>
        </p:spPr>
        <p:txBody>
          <a:bodyPr anchor="t" rtlCol="false" tIns="0" lIns="0" bIns="0" rIns="0">
            <a:spAutoFit/>
          </a:bodyPr>
          <a:lstStyle/>
          <a:p>
            <a:pPr algn="l">
              <a:lnSpc>
                <a:spcPts val="6548"/>
              </a:lnSpc>
              <a:spcBef>
                <a:spcPct val="0"/>
              </a:spcBef>
            </a:pPr>
            <a:r>
              <a:rPr lang="en-US" sz="4677">
                <a:solidFill>
                  <a:srgbClr val="FFF7E0"/>
                </a:solidFill>
                <a:latin typeface="TT Norms"/>
                <a:ea typeface="TT Norms"/>
                <a:cs typeface="TT Norms"/>
                <a:sym typeface="TT Norms"/>
              </a:rPr>
              <a:t>With more time, we would add features like syncing across multiple devices and visual sales reports. We would also expand user testing to include a wider range of small business owners, especially those in rural areas.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F9371"/>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FFF7E0"/>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686553" y="1740419"/>
            <a:ext cx="7145493" cy="7145493"/>
          </a:xfrm>
          <a:custGeom>
            <a:avLst/>
            <a:gdLst/>
            <a:ahLst/>
            <a:cxnLst/>
            <a:rect r="r" b="b" t="t" l="l"/>
            <a:pathLst>
              <a:path h="7145493" w="7145493">
                <a:moveTo>
                  <a:pt x="0" y="0"/>
                </a:moveTo>
                <a:lnTo>
                  <a:pt x="7145494" y="0"/>
                </a:lnTo>
                <a:lnTo>
                  <a:pt x="7145494" y="7145493"/>
                </a:lnTo>
                <a:lnTo>
                  <a:pt x="0" y="7145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132679" y="2092501"/>
            <a:ext cx="4155321" cy="6441329"/>
            <a:chOff x="0" y="0"/>
            <a:chExt cx="643768" cy="997930"/>
          </a:xfrm>
        </p:grpSpPr>
        <p:sp>
          <p:nvSpPr>
            <p:cNvPr name="Freeform 8" id="8"/>
            <p:cNvSpPr/>
            <p:nvPr/>
          </p:nvSpPr>
          <p:spPr>
            <a:xfrm flipH="false" flipV="false" rot="0">
              <a:off x="0" y="0"/>
              <a:ext cx="643768" cy="997930"/>
            </a:xfrm>
            <a:custGeom>
              <a:avLst/>
              <a:gdLst/>
              <a:ahLst/>
              <a:cxnLst/>
              <a:rect r="r" b="b" t="t" l="l"/>
              <a:pathLst>
                <a:path h="997930" w="643768">
                  <a:moveTo>
                    <a:pt x="0" y="0"/>
                  </a:moveTo>
                  <a:lnTo>
                    <a:pt x="643768" y="0"/>
                  </a:lnTo>
                  <a:lnTo>
                    <a:pt x="643768" y="997930"/>
                  </a:lnTo>
                  <a:lnTo>
                    <a:pt x="0" y="997930"/>
                  </a:lnTo>
                  <a:close/>
                </a:path>
              </a:pathLst>
            </a:custGeom>
            <a:blipFill>
              <a:blip r:embed="rId6"/>
              <a:stretch>
                <a:fillRect l="-154037" t="0" r="-107510" b="0"/>
              </a:stretch>
            </a:blipFill>
          </p:spPr>
        </p:sp>
      </p:grpSp>
      <p:grpSp>
        <p:nvGrpSpPr>
          <p:cNvPr name="Group 9" id="9"/>
          <p:cNvGrpSpPr/>
          <p:nvPr/>
        </p:nvGrpSpPr>
        <p:grpSpPr>
          <a:xfrm rot="0">
            <a:off x="9782336" y="2092501"/>
            <a:ext cx="4155321" cy="6441329"/>
            <a:chOff x="0" y="0"/>
            <a:chExt cx="643768" cy="997930"/>
          </a:xfrm>
        </p:grpSpPr>
        <p:sp>
          <p:nvSpPr>
            <p:cNvPr name="Freeform 10" id="10"/>
            <p:cNvSpPr/>
            <p:nvPr/>
          </p:nvSpPr>
          <p:spPr>
            <a:xfrm flipH="false" flipV="false" rot="0">
              <a:off x="0" y="0"/>
              <a:ext cx="643768" cy="997930"/>
            </a:xfrm>
            <a:custGeom>
              <a:avLst/>
              <a:gdLst/>
              <a:ahLst/>
              <a:cxnLst/>
              <a:rect r="r" b="b" t="t" l="l"/>
              <a:pathLst>
                <a:path h="997930" w="643768">
                  <a:moveTo>
                    <a:pt x="0" y="0"/>
                  </a:moveTo>
                  <a:lnTo>
                    <a:pt x="643768" y="0"/>
                  </a:lnTo>
                  <a:lnTo>
                    <a:pt x="643768" y="997930"/>
                  </a:lnTo>
                  <a:lnTo>
                    <a:pt x="0" y="997930"/>
                  </a:lnTo>
                  <a:close/>
                </a:path>
              </a:pathLst>
            </a:custGeom>
            <a:blipFill>
              <a:blip r:embed="rId7"/>
              <a:stretch>
                <a:fillRect l="-66333" t="0" r="-66333" b="0"/>
              </a:stretch>
            </a:blipFill>
          </p:spPr>
        </p:sp>
      </p:grpSp>
      <p:sp>
        <p:nvSpPr>
          <p:cNvPr name="Freeform 11" id="11"/>
          <p:cNvSpPr/>
          <p:nvPr/>
        </p:nvSpPr>
        <p:spPr>
          <a:xfrm flipH="false" flipV="false" rot="0">
            <a:off x="12769027" y="3208009"/>
            <a:ext cx="2337257" cy="769170"/>
          </a:xfrm>
          <a:custGeom>
            <a:avLst/>
            <a:gdLst/>
            <a:ahLst/>
            <a:cxnLst/>
            <a:rect r="r" b="b" t="t" l="l"/>
            <a:pathLst>
              <a:path h="769170" w="2337257">
                <a:moveTo>
                  <a:pt x="0" y="0"/>
                </a:moveTo>
                <a:lnTo>
                  <a:pt x="2337258" y="0"/>
                </a:lnTo>
                <a:lnTo>
                  <a:pt x="2337258" y="769171"/>
                </a:lnTo>
                <a:lnTo>
                  <a:pt x="0" y="769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Mapua MCM</a:t>
            </a:r>
          </a:p>
        </p:txBody>
      </p:sp>
      <p:sp>
        <p:nvSpPr>
          <p:cNvPr name="TextBox 13" id="13"/>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FFF"/>
                </a:solidFill>
                <a:latin typeface="TT Norms Bold"/>
                <a:ea typeface="TT Norms Bold"/>
                <a:cs typeface="TT Norms Bold"/>
                <a:sym typeface="TT Norms Bold"/>
              </a:rPr>
              <a:t>2025</a:t>
            </a:r>
          </a:p>
        </p:txBody>
      </p:sp>
      <p:sp>
        <p:nvSpPr>
          <p:cNvPr name="TextBox 14" id="14"/>
          <p:cNvSpPr txBox="true"/>
          <p:nvPr/>
        </p:nvSpPr>
        <p:spPr>
          <a:xfrm rot="0">
            <a:off x="2334479" y="1921051"/>
            <a:ext cx="4757245" cy="2160193"/>
          </a:xfrm>
          <a:prstGeom prst="rect">
            <a:avLst/>
          </a:prstGeom>
        </p:spPr>
        <p:txBody>
          <a:bodyPr anchor="t" rtlCol="false" tIns="0" lIns="0" bIns="0" rIns="0">
            <a:spAutoFit/>
          </a:bodyPr>
          <a:lstStyle/>
          <a:p>
            <a:pPr algn="l">
              <a:lnSpc>
                <a:spcPts val="7560"/>
              </a:lnSpc>
            </a:pPr>
            <a:r>
              <a:rPr lang="en-US" sz="6811" b="true">
                <a:solidFill>
                  <a:srgbClr val="FFF7E0"/>
                </a:solidFill>
                <a:latin typeface="29LT Bukra Wide Bold"/>
                <a:ea typeface="29LT Bukra Wide Bold"/>
                <a:cs typeface="29LT Bukra Wide Bold"/>
                <a:sym typeface="29LT Bukra Wide Bold"/>
              </a:rPr>
              <a:t>ABOUT</a:t>
            </a:r>
          </a:p>
          <a:p>
            <a:pPr algn="l">
              <a:lnSpc>
                <a:spcPts val="7560"/>
              </a:lnSpc>
            </a:pPr>
            <a:r>
              <a:rPr lang="en-US" b="true" sz="6811">
                <a:solidFill>
                  <a:srgbClr val="FFF7E0"/>
                </a:solidFill>
                <a:latin typeface="29LT Bukra Wide Bold"/>
                <a:ea typeface="29LT Bukra Wide Bold"/>
                <a:cs typeface="29LT Bukra Wide Bold"/>
                <a:sym typeface="29LT Bukra Wide Bold"/>
              </a:rPr>
              <a:t>US</a:t>
            </a:r>
          </a:p>
        </p:txBody>
      </p:sp>
      <p:sp>
        <p:nvSpPr>
          <p:cNvPr name="TextBox 15" id="15"/>
          <p:cNvSpPr txBox="true"/>
          <p:nvPr/>
        </p:nvSpPr>
        <p:spPr>
          <a:xfrm rot="0">
            <a:off x="523189" y="8892192"/>
            <a:ext cx="730649" cy="356682"/>
          </a:xfrm>
          <a:prstGeom prst="rect">
            <a:avLst/>
          </a:prstGeom>
        </p:spPr>
        <p:txBody>
          <a:bodyPr anchor="t" rtlCol="false" tIns="0" lIns="0" bIns="0" rIns="0">
            <a:spAutoFit/>
          </a:bodyPr>
          <a:lstStyle/>
          <a:p>
            <a:pPr algn="l">
              <a:lnSpc>
                <a:spcPts val="2263"/>
              </a:lnSpc>
            </a:pPr>
            <a:r>
              <a:rPr lang="en-US" b="true" sz="2039">
                <a:solidFill>
                  <a:srgbClr val="9F9371"/>
                </a:solidFill>
                <a:latin typeface="29LT Bukra Wide Bold"/>
                <a:ea typeface="29LT Bukra Wide Bold"/>
                <a:cs typeface="29LT Bukra Wide Bold"/>
                <a:sym typeface="29LT Bukra Wide Bold"/>
              </a:rPr>
              <a:t>02</a:t>
            </a:r>
          </a:p>
        </p:txBody>
      </p:sp>
      <p:sp>
        <p:nvSpPr>
          <p:cNvPr name="TextBox 16" id="16"/>
          <p:cNvSpPr txBox="true"/>
          <p:nvPr/>
        </p:nvSpPr>
        <p:spPr>
          <a:xfrm rot="0">
            <a:off x="2334479" y="3929555"/>
            <a:ext cx="6809521" cy="4154491"/>
          </a:xfrm>
          <a:prstGeom prst="rect">
            <a:avLst/>
          </a:prstGeom>
        </p:spPr>
        <p:txBody>
          <a:bodyPr anchor="t" rtlCol="false" tIns="0" lIns="0" bIns="0" rIns="0">
            <a:spAutoFit/>
          </a:bodyPr>
          <a:lstStyle/>
          <a:p>
            <a:pPr algn="just">
              <a:lnSpc>
                <a:spcPts val="3323"/>
              </a:lnSpc>
              <a:spcBef>
                <a:spcPct val="0"/>
              </a:spcBef>
            </a:pPr>
            <a:r>
              <a:rPr lang="en-US" sz="2373">
                <a:solidFill>
                  <a:srgbClr val="FFF7E0"/>
                </a:solidFill>
                <a:latin typeface="TT Norms"/>
                <a:ea typeface="TT Norms"/>
                <a:cs typeface="TT Norms"/>
                <a:sym typeface="TT Norms"/>
              </a:rPr>
              <a:t>KITA KO is a user-friendly stock tracking app designed to help small business owners, especially sari-sari store operators, monitor their inventory and income with ease. The app allows users to record stock levels, track restocking activities, and manage daily earnings all in one platform. With its simple interface and practical features, KITA KO empowers users to stay organized, make informed business decisions, and gain better control over their store operations.</a:t>
            </a:r>
          </a:p>
        </p:txBody>
      </p:sp>
      <p:grpSp>
        <p:nvGrpSpPr>
          <p:cNvPr name="Group 17" id="17"/>
          <p:cNvGrpSpPr/>
          <p:nvPr/>
        </p:nvGrpSpPr>
        <p:grpSpPr>
          <a:xfrm rot="0">
            <a:off x="4337504" y="3208009"/>
            <a:ext cx="1958682" cy="500677"/>
            <a:chOff x="0" y="0"/>
            <a:chExt cx="515867" cy="131866"/>
          </a:xfrm>
        </p:grpSpPr>
        <p:sp>
          <p:nvSpPr>
            <p:cNvPr name="Freeform 18" id="18"/>
            <p:cNvSpPr/>
            <p:nvPr/>
          </p:nvSpPr>
          <p:spPr>
            <a:xfrm flipH="false" flipV="false" rot="0">
              <a:off x="0" y="0"/>
              <a:ext cx="515867" cy="131866"/>
            </a:xfrm>
            <a:custGeom>
              <a:avLst/>
              <a:gdLst/>
              <a:ahLst/>
              <a:cxnLst/>
              <a:rect r="r" b="b" t="t" l="l"/>
              <a:pathLst>
                <a:path h="131866" w="515867">
                  <a:moveTo>
                    <a:pt x="0" y="0"/>
                  </a:moveTo>
                  <a:lnTo>
                    <a:pt x="515867" y="0"/>
                  </a:lnTo>
                  <a:lnTo>
                    <a:pt x="515867" y="131866"/>
                  </a:lnTo>
                  <a:lnTo>
                    <a:pt x="0" y="131866"/>
                  </a:lnTo>
                  <a:close/>
                </a:path>
              </a:pathLst>
            </a:custGeom>
            <a:solidFill>
              <a:srgbClr val="FFF7E0"/>
            </a:solidFill>
            <a:ln w="38100" cap="sq">
              <a:solidFill>
                <a:srgbClr val="FFF7E0"/>
              </a:solidFill>
              <a:prstDash val="solid"/>
              <a:miter/>
            </a:ln>
          </p:spPr>
        </p:sp>
        <p:sp>
          <p:nvSpPr>
            <p:cNvPr name="TextBox 19" id="19"/>
            <p:cNvSpPr txBox="true"/>
            <p:nvPr/>
          </p:nvSpPr>
          <p:spPr>
            <a:xfrm>
              <a:off x="0" y="-38100"/>
              <a:ext cx="515867" cy="169966"/>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E0"/>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74038" y="6507323"/>
            <a:ext cx="2314156" cy="2272080"/>
          </a:xfrm>
          <a:custGeom>
            <a:avLst/>
            <a:gdLst/>
            <a:ahLst/>
            <a:cxnLst/>
            <a:rect r="r" b="b" t="t" l="l"/>
            <a:pathLst>
              <a:path h="2272080" w="2314156">
                <a:moveTo>
                  <a:pt x="0" y="0"/>
                </a:moveTo>
                <a:lnTo>
                  <a:pt x="2314155" y="0"/>
                </a:lnTo>
                <a:lnTo>
                  <a:pt x="2314155" y="2272080"/>
                </a:lnTo>
                <a:lnTo>
                  <a:pt x="0" y="2272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374038" y="8017545"/>
            <a:ext cx="3489141" cy="1076801"/>
            <a:chOff x="0" y="0"/>
            <a:chExt cx="918951" cy="283602"/>
          </a:xfrm>
        </p:grpSpPr>
        <p:sp>
          <p:nvSpPr>
            <p:cNvPr name="Freeform 8" id="8"/>
            <p:cNvSpPr/>
            <p:nvPr/>
          </p:nvSpPr>
          <p:spPr>
            <a:xfrm flipH="false" flipV="false" rot="0">
              <a:off x="0" y="0"/>
              <a:ext cx="918951" cy="283602"/>
            </a:xfrm>
            <a:custGeom>
              <a:avLst/>
              <a:gdLst/>
              <a:ahLst/>
              <a:cxnLst/>
              <a:rect r="r" b="b" t="t" l="l"/>
              <a:pathLst>
                <a:path h="283602" w="918951">
                  <a:moveTo>
                    <a:pt x="0" y="0"/>
                  </a:moveTo>
                  <a:lnTo>
                    <a:pt x="918951" y="0"/>
                  </a:lnTo>
                  <a:lnTo>
                    <a:pt x="918951" y="283602"/>
                  </a:lnTo>
                  <a:lnTo>
                    <a:pt x="0" y="283602"/>
                  </a:lnTo>
                  <a:close/>
                </a:path>
              </a:pathLst>
            </a:custGeom>
            <a:solidFill>
              <a:srgbClr val="9F9371"/>
            </a:solidFill>
          </p:spPr>
        </p:sp>
        <p:sp>
          <p:nvSpPr>
            <p:cNvPr name="TextBox 9" id="9"/>
            <p:cNvSpPr txBox="true"/>
            <p:nvPr/>
          </p:nvSpPr>
          <p:spPr>
            <a:xfrm>
              <a:off x="0" y="-38100"/>
              <a:ext cx="918951" cy="321702"/>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4173255" y="1707159"/>
            <a:ext cx="3183066" cy="2931357"/>
          </a:xfrm>
          <a:custGeom>
            <a:avLst/>
            <a:gdLst/>
            <a:ahLst/>
            <a:cxnLst/>
            <a:rect r="r" b="b" t="t" l="l"/>
            <a:pathLst>
              <a:path h="2931357" w="3183066">
                <a:moveTo>
                  <a:pt x="0" y="0"/>
                </a:moveTo>
                <a:lnTo>
                  <a:pt x="3183065" y="0"/>
                </a:lnTo>
                <a:lnTo>
                  <a:pt x="3183065" y="2931357"/>
                </a:lnTo>
                <a:lnTo>
                  <a:pt x="0" y="2931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820836" y="2557755"/>
            <a:ext cx="4163396" cy="2755411"/>
          </a:xfrm>
          <a:custGeom>
            <a:avLst/>
            <a:gdLst/>
            <a:ahLst/>
            <a:cxnLst/>
            <a:rect r="r" b="b" t="t" l="l"/>
            <a:pathLst>
              <a:path h="2755411" w="4163396">
                <a:moveTo>
                  <a:pt x="0" y="0"/>
                </a:moveTo>
                <a:lnTo>
                  <a:pt x="4163396" y="0"/>
                </a:lnTo>
                <a:lnTo>
                  <a:pt x="4163396" y="2755411"/>
                </a:lnTo>
                <a:lnTo>
                  <a:pt x="0" y="27554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2438389" y="4369382"/>
            <a:ext cx="3489141" cy="1076801"/>
            <a:chOff x="0" y="0"/>
            <a:chExt cx="918951" cy="283602"/>
          </a:xfrm>
        </p:grpSpPr>
        <p:sp>
          <p:nvSpPr>
            <p:cNvPr name="Freeform 13" id="13"/>
            <p:cNvSpPr/>
            <p:nvPr/>
          </p:nvSpPr>
          <p:spPr>
            <a:xfrm flipH="false" flipV="false" rot="0">
              <a:off x="0" y="0"/>
              <a:ext cx="918951" cy="283602"/>
            </a:xfrm>
            <a:custGeom>
              <a:avLst/>
              <a:gdLst/>
              <a:ahLst/>
              <a:cxnLst/>
              <a:rect r="r" b="b" t="t" l="l"/>
              <a:pathLst>
                <a:path h="283602" w="918951">
                  <a:moveTo>
                    <a:pt x="0" y="0"/>
                  </a:moveTo>
                  <a:lnTo>
                    <a:pt x="918951" y="0"/>
                  </a:lnTo>
                  <a:lnTo>
                    <a:pt x="918951" y="283602"/>
                  </a:lnTo>
                  <a:lnTo>
                    <a:pt x="0" y="283602"/>
                  </a:lnTo>
                  <a:close/>
                </a:path>
              </a:pathLst>
            </a:custGeom>
            <a:solidFill>
              <a:srgbClr val="9F9371"/>
            </a:solidFill>
          </p:spPr>
        </p:sp>
        <p:sp>
          <p:nvSpPr>
            <p:cNvPr name="TextBox 14" id="14"/>
            <p:cNvSpPr txBox="true"/>
            <p:nvPr/>
          </p:nvSpPr>
          <p:spPr>
            <a:xfrm>
              <a:off x="0" y="-38100"/>
              <a:ext cx="918951" cy="321702"/>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2522083" y="9094345"/>
            <a:ext cx="6255339" cy="1766362"/>
            <a:chOff x="0" y="0"/>
            <a:chExt cx="1647497" cy="465215"/>
          </a:xfrm>
        </p:grpSpPr>
        <p:sp>
          <p:nvSpPr>
            <p:cNvPr name="Freeform 16" id="16"/>
            <p:cNvSpPr/>
            <p:nvPr/>
          </p:nvSpPr>
          <p:spPr>
            <a:xfrm flipH="false" flipV="false" rot="0">
              <a:off x="0" y="0"/>
              <a:ext cx="1647497" cy="465215"/>
            </a:xfrm>
            <a:custGeom>
              <a:avLst/>
              <a:gdLst/>
              <a:ahLst/>
              <a:cxnLst/>
              <a:rect r="r" b="b" t="t" l="l"/>
              <a:pathLst>
                <a:path h="465215" w="1647497">
                  <a:moveTo>
                    <a:pt x="0" y="0"/>
                  </a:moveTo>
                  <a:lnTo>
                    <a:pt x="1647497" y="0"/>
                  </a:lnTo>
                  <a:lnTo>
                    <a:pt x="1647497" y="465215"/>
                  </a:lnTo>
                  <a:lnTo>
                    <a:pt x="0" y="465215"/>
                  </a:lnTo>
                  <a:close/>
                </a:path>
              </a:pathLst>
            </a:custGeom>
            <a:solidFill>
              <a:srgbClr val="9F9371"/>
            </a:solidFill>
          </p:spPr>
        </p:sp>
        <p:sp>
          <p:nvSpPr>
            <p:cNvPr name="TextBox 17" id="17"/>
            <p:cNvSpPr txBox="true"/>
            <p:nvPr/>
          </p:nvSpPr>
          <p:spPr>
            <a:xfrm>
              <a:off x="0" y="-38100"/>
              <a:ext cx="1647497" cy="503315"/>
            </a:xfrm>
            <a:prstGeom prst="rect">
              <a:avLst/>
            </a:prstGeom>
          </p:spPr>
          <p:txBody>
            <a:bodyPr anchor="ctr" rtlCol="false" tIns="50800" lIns="50800" bIns="50800" rIns="50800"/>
            <a:lstStyle/>
            <a:p>
              <a:pPr algn="ctr">
                <a:lnSpc>
                  <a:spcPts val="2199"/>
                </a:lnSpc>
              </a:pPr>
            </a:p>
          </p:txBody>
        </p:sp>
      </p:grpSp>
      <p:sp>
        <p:nvSpPr>
          <p:cNvPr name="TextBox 18" id="18"/>
          <p:cNvSpPr txBox="true"/>
          <p:nvPr/>
        </p:nvSpPr>
        <p:spPr>
          <a:xfrm rot="0">
            <a:off x="523189" y="8892192"/>
            <a:ext cx="908553" cy="356682"/>
          </a:xfrm>
          <a:prstGeom prst="rect">
            <a:avLst/>
          </a:prstGeom>
        </p:spPr>
        <p:txBody>
          <a:bodyPr anchor="t" rtlCol="false" tIns="0" lIns="0" bIns="0" rIns="0">
            <a:spAutoFit/>
          </a:bodyPr>
          <a:lstStyle/>
          <a:p>
            <a:pPr algn="l">
              <a:lnSpc>
                <a:spcPts val="2263"/>
              </a:lnSpc>
            </a:pPr>
            <a:r>
              <a:rPr lang="en-US" b="true" sz="2039">
                <a:solidFill>
                  <a:srgbClr val="FFF7E0"/>
                </a:solidFill>
                <a:latin typeface="29LT Bukra Wide Bold"/>
                <a:ea typeface="29LT Bukra Wide Bold"/>
                <a:cs typeface="29LT Bukra Wide Bold"/>
                <a:sym typeface="29LT Bukra Wide Bold"/>
              </a:rPr>
              <a:t>03</a:t>
            </a:r>
          </a:p>
        </p:txBody>
      </p:sp>
      <p:sp>
        <p:nvSpPr>
          <p:cNvPr name="TextBox 19" id="19"/>
          <p:cNvSpPr txBox="true"/>
          <p:nvPr/>
        </p:nvSpPr>
        <p:spPr>
          <a:xfrm rot="0">
            <a:off x="9268746" y="1921051"/>
            <a:ext cx="7767148" cy="2160193"/>
          </a:xfrm>
          <a:prstGeom prst="rect">
            <a:avLst/>
          </a:prstGeom>
        </p:spPr>
        <p:txBody>
          <a:bodyPr anchor="t" rtlCol="false" tIns="0" lIns="0" bIns="0" rIns="0">
            <a:spAutoFit/>
          </a:bodyPr>
          <a:lstStyle/>
          <a:p>
            <a:pPr algn="l">
              <a:lnSpc>
                <a:spcPts val="7560"/>
              </a:lnSpc>
            </a:pPr>
            <a:r>
              <a:rPr lang="en-US" b="true" sz="6811">
                <a:solidFill>
                  <a:srgbClr val="9F9371"/>
                </a:solidFill>
                <a:latin typeface="29LT Bukra Wide Bold"/>
                <a:ea typeface="29LT Bukra Wide Bold"/>
                <a:cs typeface="29LT Bukra Wide Bold"/>
                <a:sym typeface="29LT Bukra Wide Bold"/>
              </a:rPr>
              <a:t>PROJECT OBJECTIVES</a:t>
            </a:r>
          </a:p>
        </p:txBody>
      </p:sp>
      <p:sp>
        <p:nvSpPr>
          <p:cNvPr name="TextBox 20" id="20"/>
          <p:cNvSpPr txBox="true"/>
          <p:nvPr/>
        </p:nvSpPr>
        <p:spPr>
          <a:xfrm rot="0">
            <a:off x="9268746" y="4132022"/>
            <a:ext cx="8556495" cy="3859897"/>
          </a:xfrm>
          <a:prstGeom prst="rect">
            <a:avLst/>
          </a:prstGeom>
        </p:spPr>
        <p:txBody>
          <a:bodyPr anchor="t" rtlCol="false" tIns="0" lIns="0" bIns="0" rIns="0">
            <a:spAutoFit/>
          </a:bodyPr>
          <a:lstStyle/>
          <a:p>
            <a:pPr algn="l">
              <a:lnSpc>
                <a:spcPts val="5124"/>
              </a:lnSpc>
              <a:spcBef>
                <a:spcPct val="0"/>
              </a:spcBef>
            </a:pPr>
            <a:r>
              <a:rPr lang="en-US" b="true" sz="3660">
                <a:solidFill>
                  <a:srgbClr val="000000"/>
                </a:solidFill>
                <a:latin typeface="TT Norms Bold"/>
                <a:ea typeface="TT Norms Bold"/>
                <a:cs typeface="TT Norms Bold"/>
                <a:sym typeface="TT Norms Bold"/>
              </a:rPr>
              <a:t>Kita Ko aims to support small retail businesses by providing an easy-to-use digital tool for tracking inventory and income, helping improve efficiency, reduce losses, and boost business growth.</a:t>
            </a:r>
          </a:p>
        </p:txBody>
      </p:sp>
      <p:sp>
        <p:nvSpPr>
          <p:cNvPr name="TextBox 21" id="21"/>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MWorks</a:t>
            </a:r>
          </a:p>
        </p:txBody>
      </p:sp>
      <p:sp>
        <p:nvSpPr>
          <p:cNvPr name="TextBox 22" id="22"/>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E0"/>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435491" y="-737662"/>
            <a:ext cx="6255339" cy="2314661"/>
            <a:chOff x="0" y="0"/>
            <a:chExt cx="1647497" cy="609623"/>
          </a:xfrm>
        </p:grpSpPr>
        <p:sp>
          <p:nvSpPr>
            <p:cNvPr name="Freeform 7" id="7"/>
            <p:cNvSpPr/>
            <p:nvPr/>
          </p:nvSpPr>
          <p:spPr>
            <a:xfrm flipH="false" flipV="false" rot="0">
              <a:off x="0" y="0"/>
              <a:ext cx="1647497" cy="609623"/>
            </a:xfrm>
            <a:custGeom>
              <a:avLst/>
              <a:gdLst/>
              <a:ahLst/>
              <a:cxnLst/>
              <a:rect r="r" b="b" t="t" l="l"/>
              <a:pathLst>
                <a:path h="609623" w="1647497">
                  <a:moveTo>
                    <a:pt x="0" y="0"/>
                  </a:moveTo>
                  <a:lnTo>
                    <a:pt x="1647497" y="0"/>
                  </a:lnTo>
                  <a:lnTo>
                    <a:pt x="1647497" y="609623"/>
                  </a:lnTo>
                  <a:lnTo>
                    <a:pt x="0" y="609623"/>
                  </a:lnTo>
                  <a:close/>
                </a:path>
              </a:pathLst>
            </a:custGeom>
            <a:solidFill>
              <a:srgbClr val="9F9371"/>
            </a:solidFill>
          </p:spPr>
        </p:sp>
        <p:sp>
          <p:nvSpPr>
            <p:cNvPr name="TextBox 8" id="8"/>
            <p:cNvSpPr txBox="true"/>
            <p:nvPr/>
          </p:nvSpPr>
          <p:spPr>
            <a:xfrm>
              <a:off x="0" y="-38100"/>
              <a:ext cx="1647497" cy="647723"/>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2062860" y="4187562"/>
            <a:ext cx="9741513" cy="4071630"/>
            <a:chOff x="0" y="0"/>
            <a:chExt cx="2156962" cy="901539"/>
          </a:xfrm>
        </p:grpSpPr>
        <p:sp>
          <p:nvSpPr>
            <p:cNvPr name="Freeform 10" id="10"/>
            <p:cNvSpPr/>
            <p:nvPr/>
          </p:nvSpPr>
          <p:spPr>
            <a:xfrm flipH="false" flipV="false" rot="0">
              <a:off x="0" y="0"/>
              <a:ext cx="2156962" cy="901539"/>
            </a:xfrm>
            <a:custGeom>
              <a:avLst/>
              <a:gdLst/>
              <a:ahLst/>
              <a:cxnLst/>
              <a:rect r="r" b="b" t="t" l="l"/>
              <a:pathLst>
                <a:path h="901539" w="2156962">
                  <a:moveTo>
                    <a:pt x="0" y="0"/>
                  </a:moveTo>
                  <a:lnTo>
                    <a:pt x="2156962" y="0"/>
                  </a:lnTo>
                  <a:lnTo>
                    <a:pt x="2156962" y="901539"/>
                  </a:lnTo>
                  <a:lnTo>
                    <a:pt x="0" y="901539"/>
                  </a:lnTo>
                  <a:close/>
                </a:path>
              </a:pathLst>
            </a:custGeom>
            <a:solidFill>
              <a:srgbClr val="9F9371"/>
            </a:solidFill>
          </p:spPr>
        </p:sp>
        <p:sp>
          <p:nvSpPr>
            <p:cNvPr name="TextBox 11" id="11"/>
            <p:cNvSpPr txBox="true"/>
            <p:nvPr/>
          </p:nvSpPr>
          <p:spPr>
            <a:xfrm>
              <a:off x="0" y="-38100"/>
              <a:ext cx="2156962" cy="939639"/>
            </a:xfrm>
            <a:prstGeom prst="rect">
              <a:avLst/>
            </a:prstGeom>
          </p:spPr>
          <p:txBody>
            <a:bodyPr anchor="ctr" rtlCol="false" tIns="50800" lIns="50800" bIns="50800" rIns="50800"/>
            <a:lstStyle/>
            <a:p>
              <a:pPr algn="ctr">
                <a:lnSpc>
                  <a:spcPts val="2199"/>
                </a:lnSpc>
              </a:pPr>
            </a:p>
          </p:txBody>
        </p:sp>
      </p:grpSp>
      <p:pic>
        <p:nvPicPr>
          <p:cNvPr name="Picture 12" id="12"/>
          <p:cNvPicPr>
            <a:picLocks noChangeAspect="true"/>
          </p:cNvPicPr>
          <p:nvPr/>
        </p:nvPicPr>
        <p:blipFill>
          <a:blip r:embed="rId4"/>
          <a:srcRect l="0" t="0" r="0" b="0"/>
          <a:stretch>
            <a:fillRect/>
          </a:stretch>
        </p:blipFill>
        <p:spPr>
          <a:xfrm flipH="false" flipV="false" rot="0">
            <a:off x="15563161" y="1844203"/>
            <a:ext cx="2910316" cy="2153634"/>
          </a:xfrm>
          <a:prstGeom prst="rect">
            <a:avLst/>
          </a:prstGeom>
        </p:spPr>
      </p:pic>
      <p:sp>
        <p:nvSpPr>
          <p:cNvPr name="Freeform 13" id="13"/>
          <p:cNvSpPr/>
          <p:nvPr/>
        </p:nvSpPr>
        <p:spPr>
          <a:xfrm flipH="false" flipV="false" rot="0">
            <a:off x="13152294" y="4494500"/>
            <a:ext cx="4446248" cy="4114800"/>
          </a:xfrm>
          <a:custGeom>
            <a:avLst/>
            <a:gdLst/>
            <a:ahLst/>
            <a:cxnLst/>
            <a:rect r="r" b="b" t="t" l="l"/>
            <a:pathLst>
              <a:path h="4114800" w="4446248">
                <a:moveTo>
                  <a:pt x="0" y="0"/>
                </a:moveTo>
                <a:lnTo>
                  <a:pt x="4446247" y="0"/>
                </a:lnTo>
                <a:lnTo>
                  <a:pt x="44462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4" id="14"/>
          <p:cNvPicPr>
            <a:picLocks noChangeAspect="true"/>
          </p:cNvPicPr>
          <p:nvPr/>
        </p:nvPicPr>
        <p:blipFill>
          <a:blip r:embed="rId7"/>
          <a:srcRect l="0" t="0" r="0" b="0"/>
          <a:stretch>
            <a:fillRect/>
          </a:stretch>
        </p:blipFill>
        <p:spPr>
          <a:xfrm flipH="false" flipV="false" rot="0">
            <a:off x="12771999" y="1844203"/>
            <a:ext cx="2603418" cy="2225923"/>
          </a:xfrm>
          <a:prstGeom prst="rect">
            <a:avLst/>
          </a:prstGeom>
        </p:spPr>
      </p:pic>
      <p:sp>
        <p:nvSpPr>
          <p:cNvPr name="TextBox 15" id="15"/>
          <p:cNvSpPr txBox="true"/>
          <p:nvPr/>
        </p:nvSpPr>
        <p:spPr>
          <a:xfrm rot="0">
            <a:off x="523189" y="8892192"/>
            <a:ext cx="908553" cy="356682"/>
          </a:xfrm>
          <a:prstGeom prst="rect">
            <a:avLst/>
          </a:prstGeom>
        </p:spPr>
        <p:txBody>
          <a:bodyPr anchor="t" rtlCol="false" tIns="0" lIns="0" bIns="0" rIns="0">
            <a:spAutoFit/>
          </a:bodyPr>
          <a:lstStyle/>
          <a:p>
            <a:pPr algn="l">
              <a:lnSpc>
                <a:spcPts val="2263"/>
              </a:lnSpc>
            </a:pPr>
            <a:r>
              <a:rPr lang="en-US" b="true" sz="2039">
                <a:solidFill>
                  <a:srgbClr val="FFF7E0"/>
                </a:solidFill>
                <a:latin typeface="29LT Bukra Wide Bold"/>
                <a:ea typeface="29LT Bukra Wide Bold"/>
                <a:cs typeface="29LT Bukra Wide Bold"/>
                <a:sym typeface="29LT Bukra Wide Bold"/>
              </a:rPr>
              <a:t>04</a:t>
            </a:r>
          </a:p>
        </p:txBody>
      </p:sp>
      <p:sp>
        <p:nvSpPr>
          <p:cNvPr name="TextBox 16" id="16"/>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MWorks</a:t>
            </a:r>
          </a:p>
        </p:txBody>
      </p:sp>
      <p:sp>
        <p:nvSpPr>
          <p:cNvPr name="TextBox 17" id="17"/>
          <p:cNvSpPr txBox="true"/>
          <p:nvPr/>
        </p:nvSpPr>
        <p:spPr>
          <a:xfrm rot="0">
            <a:off x="16428067" y="561026"/>
            <a:ext cx="1215654" cy="455997"/>
          </a:xfrm>
          <a:prstGeom prst="rect">
            <a:avLst/>
          </a:prstGeom>
        </p:spPr>
        <p:txBody>
          <a:bodyPr anchor="t" rtlCol="false" tIns="0" lIns="0" bIns="0" rIns="0">
            <a:spAutoFit/>
          </a:bodyPr>
          <a:lstStyle/>
          <a:p>
            <a:pPr algn="l">
              <a:lnSpc>
                <a:spcPts val="3738"/>
              </a:lnSpc>
              <a:spcBef>
                <a:spcPct val="0"/>
              </a:spcBef>
            </a:pPr>
            <a:r>
              <a:rPr lang="en-US" b="true" sz="2670">
                <a:solidFill>
                  <a:srgbClr val="F1F1F1"/>
                </a:solidFill>
                <a:latin typeface="TT Norms Bold"/>
                <a:ea typeface="TT Norms Bold"/>
                <a:cs typeface="TT Norms Bold"/>
                <a:sym typeface="TT Norms Bold"/>
              </a:rPr>
              <a:t>2024</a:t>
            </a:r>
          </a:p>
        </p:txBody>
      </p:sp>
      <p:sp>
        <p:nvSpPr>
          <p:cNvPr name="TextBox 18" id="18"/>
          <p:cNvSpPr txBox="true"/>
          <p:nvPr/>
        </p:nvSpPr>
        <p:spPr>
          <a:xfrm rot="0">
            <a:off x="2247850" y="2076915"/>
            <a:ext cx="7806189" cy="1204792"/>
          </a:xfrm>
          <a:prstGeom prst="rect">
            <a:avLst/>
          </a:prstGeom>
        </p:spPr>
        <p:txBody>
          <a:bodyPr anchor="t" rtlCol="false" tIns="0" lIns="0" bIns="0" rIns="0">
            <a:spAutoFit/>
          </a:bodyPr>
          <a:lstStyle/>
          <a:p>
            <a:pPr algn="l">
              <a:lnSpc>
                <a:spcPts val="7560"/>
              </a:lnSpc>
            </a:pPr>
            <a:r>
              <a:rPr lang="en-US" b="true" sz="6811">
                <a:solidFill>
                  <a:srgbClr val="9F9371"/>
                </a:solidFill>
                <a:latin typeface="29LT Bukra Wide Bold"/>
                <a:ea typeface="29LT Bukra Wide Bold"/>
                <a:cs typeface="29LT Bukra Wide Bold"/>
                <a:sym typeface="29LT Bukra Wide Bold"/>
              </a:rPr>
              <a:t>MOTIVATION</a:t>
            </a:r>
          </a:p>
        </p:txBody>
      </p:sp>
      <p:sp>
        <p:nvSpPr>
          <p:cNvPr name="TextBox 19" id="19"/>
          <p:cNvSpPr txBox="true"/>
          <p:nvPr/>
        </p:nvSpPr>
        <p:spPr>
          <a:xfrm rot="0">
            <a:off x="2328324" y="4389725"/>
            <a:ext cx="9210585" cy="3562529"/>
          </a:xfrm>
          <a:prstGeom prst="rect">
            <a:avLst/>
          </a:prstGeom>
        </p:spPr>
        <p:txBody>
          <a:bodyPr anchor="t" rtlCol="false" tIns="0" lIns="0" bIns="0" rIns="0">
            <a:spAutoFit/>
          </a:bodyPr>
          <a:lstStyle/>
          <a:p>
            <a:pPr algn="just">
              <a:lnSpc>
                <a:spcPts val="4701"/>
              </a:lnSpc>
              <a:spcBef>
                <a:spcPct val="0"/>
              </a:spcBef>
            </a:pPr>
            <a:r>
              <a:rPr lang="en-US" b="true" sz="3358">
                <a:solidFill>
                  <a:srgbClr val="000000"/>
                </a:solidFill>
                <a:latin typeface="Poppins Medium"/>
                <a:ea typeface="Poppins Medium"/>
                <a:cs typeface="Poppins Medium"/>
                <a:sym typeface="Poppins Medium"/>
              </a:rPr>
              <a:t>Many small business owners, especially sari-sari store operators, struggle with manually tracking inventory and income, leading to inefficiencies, stockouts, or overstocking. There’s a lack of accessible tools tailored to their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F9371"/>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FFF7E0"/>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11300" y="3911801"/>
            <a:ext cx="5506423" cy="4114800"/>
          </a:xfrm>
          <a:custGeom>
            <a:avLst/>
            <a:gdLst/>
            <a:ahLst/>
            <a:cxnLst/>
            <a:rect r="r" b="b" t="t" l="l"/>
            <a:pathLst>
              <a:path h="4114800" w="5506423">
                <a:moveTo>
                  <a:pt x="0" y="0"/>
                </a:moveTo>
                <a:lnTo>
                  <a:pt x="5506423" y="0"/>
                </a:lnTo>
                <a:lnTo>
                  <a:pt x="55064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686553" y="1740419"/>
            <a:ext cx="7145493" cy="7145493"/>
          </a:xfrm>
          <a:custGeom>
            <a:avLst/>
            <a:gdLst/>
            <a:ahLst/>
            <a:cxnLst/>
            <a:rect r="r" b="b" t="t" l="l"/>
            <a:pathLst>
              <a:path h="7145493" w="7145493">
                <a:moveTo>
                  <a:pt x="0" y="0"/>
                </a:moveTo>
                <a:lnTo>
                  <a:pt x="7145494" y="0"/>
                </a:lnTo>
                <a:lnTo>
                  <a:pt x="7145494" y="7145493"/>
                </a:lnTo>
                <a:lnTo>
                  <a:pt x="0" y="71454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494957" y="1962146"/>
            <a:ext cx="9792983" cy="6064455"/>
            <a:chOff x="0" y="0"/>
            <a:chExt cx="2579222" cy="1597223"/>
          </a:xfrm>
        </p:grpSpPr>
        <p:sp>
          <p:nvSpPr>
            <p:cNvPr name="Freeform 9" id="9"/>
            <p:cNvSpPr/>
            <p:nvPr/>
          </p:nvSpPr>
          <p:spPr>
            <a:xfrm flipH="false" flipV="false" rot="0">
              <a:off x="0" y="0"/>
              <a:ext cx="2579222" cy="1597223"/>
            </a:xfrm>
            <a:custGeom>
              <a:avLst/>
              <a:gdLst/>
              <a:ahLst/>
              <a:cxnLst/>
              <a:rect r="r" b="b" t="t" l="l"/>
              <a:pathLst>
                <a:path h="1597223" w="2579222">
                  <a:moveTo>
                    <a:pt x="0" y="0"/>
                  </a:moveTo>
                  <a:lnTo>
                    <a:pt x="2579222" y="0"/>
                  </a:lnTo>
                  <a:lnTo>
                    <a:pt x="2579222" y="1597223"/>
                  </a:lnTo>
                  <a:lnTo>
                    <a:pt x="0" y="1597223"/>
                  </a:lnTo>
                  <a:close/>
                </a:path>
              </a:pathLst>
            </a:custGeom>
            <a:solidFill>
              <a:srgbClr val="FFF7E0"/>
            </a:solidFill>
          </p:spPr>
        </p:sp>
        <p:sp>
          <p:nvSpPr>
            <p:cNvPr name="TextBox 10" id="10"/>
            <p:cNvSpPr txBox="true"/>
            <p:nvPr/>
          </p:nvSpPr>
          <p:spPr>
            <a:xfrm>
              <a:off x="0" y="-38100"/>
              <a:ext cx="2579222" cy="1635323"/>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4991320" y="3526329"/>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5524413" y="7192256"/>
            <a:ext cx="1419567" cy="1076801"/>
            <a:chOff x="0" y="0"/>
            <a:chExt cx="373878" cy="283602"/>
          </a:xfrm>
        </p:grpSpPr>
        <p:sp>
          <p:nvSpPr>
            <p:cNvPr name="Freeform 13" id="13"/>
            <p:cNvSpPr/>
            <p:nvPr/>
          </p:nvSpPr>
          <p:spPr>
            <a:xfrm flipH="false" flipV="false" rot="0">
              <a:off x="0" y="0"/>
              <a:ext cx="373878" cy="283602"/>
            </a:xfrm>
            <a:custGeom>
              <a:avLst/>
              <a:gdLst/>
              <a:ahLst/>
              <a:cxnLst/>
              <a:rect r="r" b="b" t="t" l="l"/>
              <a:pathLst>
                <a:path h="283602" w="373878">
                  <a:moveTo>
                    <a:pt x="0" y="0"/>
                  </a:moveTo>
                  <a:lnTo>
                    <a:pt x="373878" y="0"/>
                  </a:lnTo>
                  <a:lnTo>
                    <a:pt x="373878" y="283602"/>
                  </a:lnTo>
                  <a:lnTo>
                    <a:pt x="0" y="283602"/>
                  </a:lnTo>
                  <a:close/>
                </a:path>
              </a:pathLst>
            </a:custGeom>
            <a:solidFill>
              <a:srgbClr val="FFF7E0"/>
            </a:solidFill>
          </p:spPr>
        </p:sp>
        <p:sp>
          <p:nvSpPr>
            <p:cNvPr name="TextBox 14" id="14"/>
            <p:cNvSpPr txBox="true"/>
            <p:nvPr/>
          </p:nvSpPr>
          <p:spPr>
            <a:xfrm>
              <a:off x="0" y="-38100"/>
              <a:ext cx="373878" cy="321702"/>
            </a:xfrm>
            <a:prstGeom prst="rect">
              <a:avLst/>
            </a:prstGeom>
          </p:spPr>
          <p:txBody>
            <a:bodyPr anchor="ctr" rtlCol="false" tIns="50800" lIns="50800" bIns="50800" rIns="50800"/>
            <a:lstStyle/>
            <a:p>
              <a:pPr algn="ctr">
                <a:lnSpc>
                  <a:spcPts val="2199"/>
                </a:lnSpc>
              </a:pPr>
            </a:p>
          </p:txBody>
        </p:sp>
      </p:grpSp>
      <p:sp>
        <p:nvSpPr>
          <p:cNvPr name="Freeform 15" id="15"/>
          <p:cNvSpPr/>
          <p:nvPr/>
        </p:nvSpPr>
        <p:spPr>
          <a:xfrm flipH="false" flipV="false" rot="0">
            <a:off x="16781740" y="6518344"/>
            <a:ext cx="1723962" cy="1347825"/>
          </a:xfrm>
          <a:custGeom>
            <a:avLst/>
            <a:gdLst/>
            <a:ahLst/>
            <a:cxnLst/>
            <a:rect r="r" b="b" t="t" l="l"/>
            <a:pathLst>
              <a:path h="1347825" w="1723962">
                <a:moveTo>
                  <a:pt x="0" y="0"/>
                </a:moveTo>
                <a:lnTo>
                  <a:pt x="1723962" y="0"/>
                </a:lnTo>
                <a:lnTo>
                  <a:pt x="1723962" y="1347825"/>
                </a:lnTo>
                <a:lnTo>
                  <a:pt x="0" y="1347825"/>
                </a:lnTo>
                <a:lnTo>
                  <a:pt x="0" y="0"/>
                </a:lnTo>
                <a:close/>
              </a:path>
            </a:pathLst>
          </a:custGeom>
          <a:blipFill>
            <a:blip r:embed="rId10">
              <a:alphaModFix amt="1700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5946355" y="7505617"/>
            <a:ext cx="575683" cy="450079"/>
          </a:xfrm>
          <a:custGeom>
            <a:avLst/>
            <a:gdLst/>
            <a:ahLst/>
            <a:cxnLst/>
            <a:rect r="r" b="b" t="t" l="l"/>
            <a:pathLst>
              <a:path h="450079" w="575683">
                <a:moveTo>
                  <a:pt x="0" y="0"/>
                </a:moveTo>
                <a:lnTo>
                  <a:pt x="575683" y="0"/>
                </a:lnTo>
                <a:lnTo>
                  <a:pt x="575683" y="450079"/>
                </a:lnTo>
                <a:lnTo>
                  <a:pt x="0" y="4500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1866887" y="7192256"/>
            <a:ext cx="1419567" cy="1076801"/>
            <a:chOff x="0" y="0"/>
            <a:chExt cx="373878" cy="283602"/>
          </a:xfrm>
        </p:grpSpPr>
        <p:sp>
          <p:nvSpPr>
            <p:cNvPr name="Freeform 18" id="18"/>
            <p:cNvSpPr/>
            <p:nvPr/>
          </p:nvSpPr>
          <p:spPr>
            <a:xfrm flipH="false" flipV="false" rot="0">
              <a:off x="0" y="0"/>
              <a:ext cx="373878" cy="283602"/>
            </a:xfrm>
            <a:custGeom>
              <a:avLst/>
              <a:gdLst/>
              <a:ahLst/>
              <a:cxnLst/>
              <a:rect r="r" b="b" t="t" l="l"/>
              <a:pathLst>
                <a:path h="283602" w="373878">
                  <a:moveTo>
                    <a:pt x="0" y="0"/>
                  </a:moveTo>
                  <a:lnTo>
                    <a:pt x="373878" y="0"/>
                  </a:lnTo>
                  <a:lnTo>
                    <a:pt x="373878" y="283602"/>
                  </a:lnTo>
                  <a:lnTo>
                    <a:pt x="0" y="283602"/>
                  </a:lnTo>
                  <a:close/>
                </a:path>
              </a:pathLst>
            </a:custGeom>
            <a:solidFill>
              <a:srgbClr val="FFF7E0"/>
            </a:solidFill>
          </p:spPr>
        </p:sp>
        <p:sp>
          <p:nvSpPr>
            <p:cNvPr name="TextBox 19" id="19"/>
            <p:cNvSpPr txBox="true"/>
            <p:nvPr/>
          </p:nvSpPr>
          <p:spPr>
            <a:xfrm>
              <a:off x="0" y="-38100"/>
              <a:ext cx="373878" cy="321702"/>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false" flipV="false" rot="0">
            <a:off x="2288829" y="7416089"/>
            <a:ext cx="575683" cy="450079"/>
          </a:xfrm>
          <a:custGeom>
            <a:avLst/>
            <a:gdLst/>
            <a:ahLst/>
            <a:cxnLst/>
            <a:rect r="r" b="b" t="t" l="l"/>
            <a:pathLst>
              <a:path h="450079" w="575683">
                <a:moveTo>
                  <a:pt x="0" y="0"/>
                </a:moveTo>
                <a:lnTo>
                  <a:pt x="575682" y="0"/>
                </a:lnTo>
                <a:lnTo>
                  <a:pt x="575682" y="450080"/>
                </a:lnTo>
                <a:lnTo>
                  <a:pt x="0" y="4500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2438389" y="561026"/>
            <a:ext cx="3086024" cy="455997"/>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Studio Shodwe</a:t>
            </a:r>
          </a:p>
        </p:txBody>
      </p:sp>
      <p:sp>
        <p:nvSpPr>
          <p:cNvPr name="TextBox 22" id="22"/>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FFF"/>
                </a:solidFill>
                <a:latin typeface="TT Norms Bold"/>
                <a:ea typeface="TT Norms Bold"/>
                <a:cs typeface="TT Norms Bold"/>
                <a:sym typeface="TT Norms Bold"/>
              </a:rPr>
              <a:t>2025</a:t>
            </a:r>
          </a:p>
        </p:txBody>
      </p:sp>
      <p:sp>
        <p:nvSpPr>
          <p:cNvPr name="TextBox 23" id="23"/>
          <p:cNvSpPr txBox="true"/>
          <p:nvPr/>
        </p:nvSpPr>
        <p:spPr>
          <a:xfrm rot="0">
            <a:off x="523189" y="8892192"/>
            <a:ext cx="730649" cy="356682"/>
          </a:xfrm>
          <a:prstGeom prst="rect">
            <a:avLst/>
          </a:prstGeom>
        </p:spPr>
        <p:txBody>
          <a:bodyPr anchor="t" rtlCol="false" tIns="0" lIns="0" bIns="0" rIns="0">
            <a:spAutoFit/>
          </a:bodyPr>
          <a:lstStyle/>
          <a:p>
            <a:pPr algn="l">
              <a:lnSpc>
                <a:spcPts val="2263"/>
              </a:lnSpc>
            </a:pPr>
            <a:r>
              <a:rPr lang="en-US" b="true" sz="2039">
                <a:solidFill>
                  <a:srgbClr val="9F9371"/>
                </a:solidFill>
                <a:latin typeface="29LT Bukra Wide Bold"/>
                <a:ea typeface="29LT Bukra Wide Bold"/>
                <a:cs typeface="29LT Bukra Wide Bold"/>
                <a:sym typeface="29LT Bukra Wide Bold"/>
              </a:rPr>
              <a:t>05</a:t>
            </a:r>
          </a:p>
        </p:txBody>
      </p:sp>
      <p:sp>
        <p:nvSpPr>
          <p:cNvPr name="TextBox 24" id="24"/>
          <p:cNvSpPr txBox="true"/>
          <p:nvPr/>
        </p:nvSpPr>
        <p:spPr>
          <a:xfrm rot="0">
            <a:off x="9876385" y="2380054"/>
            <a:ext cx="8132588" cy="5142914"/>
          </a:xfrm>
          <a:prstGeom prst="rect">
            <a:avLst/>
          </a:prstGeom>
        </p:spPr>
        <p:txBody>
          <a:bodyPr anchor="t" rtlCol="false" tIns="0" lIns="0" bIns="0" rIns="0">
            <a:spAutoFit/>
          </a:bodyPr>
          <a:lstStyle/>
          <a:p>
            <a:pPr algn="l">
              <a:lnSpc>
                <a:spcPts val="5882"/>
              </a:lnSpc>
              <a:spcBef>
                <a:spcPct val="0"/>
              </a:spcBef>
            </a:pPr>
            <a:r>
              <a:rPr lang="en-US" b="true" sz="4201">
                <a:solidFill>
                  <a:srgbClr val="9F9371"/>
                </a:solidFill>
                <a:latin typeface="TT Norms Bold"/>
                <a:ea typeface="TT Norms Bold"/>
                <a:cs typeface="TT Norms Bold"/>
                <a:sym typeface="TT Norms Bold"/>
              </a:rPr>
              <a:t>From our user research, we learned that users want a simple interface, the ability to record sales and expenses quickly, real-time inventory tracking, and summaries of daily income and restocking needs.</a:t>
            </a:r>
          </a:p>
        </p:txBody>
      </p:sp>
      <p:sp>
        <p:nvSpPr>
          <p:cNvPr name="TextBox 25" id="25"/>
          <p:cNvSpPr txBox="true"/>
          <p:nvPr/>
        </p:nvSpPr>
        <p:spPr>
          <a:xfrm rot="0">
            <a:off x="1866887" y="1828796"/>
            <a:ext cx="7447523" cy="1737201"/>
          </a:xfrm>
          <a:prstGeom prst="rect">
            <a:avLst/>
          </a:prstGeom>
        </p:spPr>
        <p:txBody>
          <a:bodyPr anchor="t" rtlCol="false" tIns="0" lIns="0" bIns="0" rIns="0">
            <a:spAutoFit/>
          </a:bodyPr>
          <a:lstStyle/>
          <a:p>
            <a:pPr algn="l">
              <a:lnSpc>
                <a:spcPts val="6096"/>
              </a:lnSpc>
            </a:pPr>
            <a:r>
              <a:rPr lang="en-US" b="true" sz="5492">
                <a:solidFill>
                  <a:srgbClr val="FFF7E0"/>
                </a:solidFill>
                <a:latin typeface="29LT Bukra Wide Bold"/>
                <a:ea typeface="29LT Bukra Wide Bold"/>
                <a:cs typeface="29LT Bukra Wide Bold"/>
                <a:sym typeface="29LT Bukra Wide Bold"/>
              </a:rPr>
              <a:t>TOP REQUIREMENTS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7E0"/>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MWorks</a:t>
            </a:r>
          </a:p>
        </p:txBody>
      </p:sp>
      <p:grpSp>
        <p:nvGrpSpPr>
          <p:cNvPr name="Group 7" id="7"/>
          <p:cNvGrpSpPr/>
          <p:nvPr/>
        </p:nvGrpSpPr>
        <p:grpSpPr>
          <a:xfrm rot="0">
            <a:off x="5271889" y="-169666"/>
            <a:ext cx="3489141" cy="10626331"/>
            <a:chOff x="0" y="0"/>
            <a:chExt cx="918951" cy="2798705"/>
          </a:xfrm>
        </p:grpSpPr>
        <p:sp>
          <p:nvSpPr>
            <p:cNvPr name="Freeform 8" id="8"/>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9" id="9"/>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861220" y="2359023"/>
            <a:ext cx="3048948" cy="5568954"/>
            <a:chOff x="0" y="0"/>
            <a:chExt cx="979543" cy="1789151"/>
          </a:xfrm>
        </p:grpSpPr>
        <p:sp>
          <p:nvSpPr>
            <p:cNvPr name="Freeform 11" id="11"/>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4"/>
              <a:stretch>
                <a:fillRect l="-1370" t="0" r="-1370" b="0"/>
              </a:stretch>
            </a:blipFill>
            <a:ln w="38100" cap="sq">
              <a:solidFill>
                <a:srgbClr val="000000"/>
              </a:solidFill>
              <a:prstDash val="solid"/>
              <a:miter/>
            </a:ln>
          </p:spPr>
        </p:sp>
      </p:grpSp>
      <p:grpSp>
        <p:nvGrpSpPr>
          <p:cNvPr name="Group 12" id="12"/>
          <p:cNvGrpSpPr/>
          <p:nvPr/>
        </p:nvGrpSpPr>
        <p:grpSpPr>
          <a:xfrm rot="0">
            <a:off x="5104119" y="2359023"/>
            <a:ext cx="3048948" cy="5568954"/>
            <a:chOff x="0" y="0"/>
            <a:chExt cx="979543" cy="1789151"/>
          </a:xfrm>
        </p:grpSpPr>
        <p:sp>
          <p:nvSpPr>
            <p:cNvPr name="Freeform 13" id="13"/>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5"/>
              <a:stretch>
                <a:fillRect l="-1370" t="0" r="-1370" b="0"/>
              </a:stretch>
            </a:blipFill>
            <a:ln w="38100" cap="sq">
              <a:solidFill>
                <a:srgbClr val="000000"/>
              </a:solidFill>
              <a:prstDash val="solid"/>
              <a:miter/>
            </a:ln>
          </p:spPr>
        </p:sp>
      </p:grpSp>
      <p:sp>
        <p:nvSpPr>
          <p:cNvPr name="TextBox 14" id="14"/>
          <p:cNvSpPr txBox="true"/>
          <p:nvPr/>
        </p:nvSpPr>
        <p:spPr>
          <a:xfrm rot="0">
            <a:off x="523189" y="8892192"/>
            <a:ext cx="908553" cy="356682"/>
          </a:xfrm>
          <a:prstGeom prst="rect">
            <a:avLst/>
          </a:prstGeom>
        </p:spPr>
        <p:txBody>
          <a:bodyPr anchor="t" rtlCol="false" tIns="0" lIns="0" bIns="0" rIns="0">
            <a:spAutoFit/>
          </a:bodyPr>
          <a:lstStyle/>
          <a:p>
            <a:pPr algn="l">
              <a:lnSpc>
                <a:spcPts val="2263"/>
              </a:lnSpc>
            </a:pPr>
            <a:r>
              <a:rPr lang="en-US" b="true" sz="2039">
                <a:solidFill>
                  <a:srgbClr val="FFF7E0"/>
                </a:solidFill>
                <a:latin typeface="29LT Bukra Wide Bold"/>
                <a:ea typeface="29LT Bukra Wide Bold"/>
                <a:cs typeface="29LT Bukra Wide Bold"/>
                <a:sym typeface="29LT Bukra Wide Bold"/>
              </a:rPr>
              <a:t>06</a:t>
            </a:r>
          </a:p>
        </p:txBody>
      </p:sp>
      <p:sp>
        <p:nvSpPr>
          <p:cNvPr name="TextBox 15" id="15"/>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9F9371"/>
                </a:solidFill>
                <a:latin typeface="TT Norms Bold"/>
                <a:ea typeface="TT Norms Bold"/>
                <a:cs typeface="TT Norms Bold"/>
                <a:sym typeface="TT Norms Bold"/>
              </a:rPr>
              <a:t>2025</a:t>
            </a:r>
          </a:p>
        </p:txBody>
      </p:sp>
      <p:sp>
        <p:nvSpPr>
          <p:cNvPr name="TextBox 16" id="16"/>
          <p:cNvSpPr txBox="true"/>
          <p:nvPr/>
        </p:nvSpPr>
        <p:spPr>
          <a:xfrm rot="0">
            <a:off x="10428556" y="2393757"/>
            <a:ext cx="5959303" cy="1674253"/>
          </a:xfrm>
          <a:prstGeom prst="rect">
            <a:avLst/>
          </a:prstGeom>
        </p:spPr>
        <p:txBody>
          <a:bodyPr anchor="t" rtlCol="false" tIns="0" lIns="0" bIns="0" rIns="0">
            <a:spAutoFit/>
          </a:bodyPr>
          <a:lstStyle/>
          <a:p>
            <a:pPr algn="l">
              <a:lnSpc>
                <a:spcPts val="10507"/>
              </a:lnSpc>
            </a:pPr>
            <a:r>
              <a:rPr lang="en-US" b="true" sz="9465">
                <a:solidFill>
                  <a:srgbClr val="9F9371"/>
                </a:solidFill>
                <a:latin typeface="29LT Bukra Wide Bold"/>
                <a:ea typeface="29LT Bukra Wide Bold"/>
                <a:cs typeface="29LT Bukra Wide Bold"/>
                <a:sym typeface="29LT Bukra Wide Bold"/>
              </a:rPr>
              <a:t>DESIGN</a:t>
            </a:r>
          </a:p>
        </p:txBody>
      </p:sp>
      <p:sp>
        <p:nvSpPr>
          <p:cNvPr name="TextBox 17" id="17"/>
          <p:cNvSpPr txBox="true"/>
          <p:nvPr/>
        </p:nvSpPr>
        <p:spPr>
          <a:xfrm rot="0">
            <a:off x="10428556" y="4127175"/>
            <a:ext cx="7549239" cy="3527943"/>
          </a:xfrm>
          <a:prstGeom prst="rect">
            <a:avLst/>
          </a:prstGeom>
        </p:spPr>
        <p:txBody>
          <a:bodyPr anchor="t" rtlCol="false" tIns="0" lIns="0" bIns="0" rIns="0">
            <a:spAutoFit/>
          </a:bodyPr>
          <a:lstStyle/>
          <a:p>
            <a:pPr algn="l">
              <a:lnSpc>
                <a:spcPts val="4713"/>
              </a:lnSpc>
              <a:spcBef>
                <a:spcPct val="0"/>
              </a:spcBef>
            </a:pPr>
            <a:r>
              <a:rPr lang="en-US" sz="3367">
                <a:solidFill>
                  <a:srgbClr val="9F9371"/>
                </a:solidFill>
                <a:latin typeface="TT Norms"/>
                <a:ea typeface="TT Norms"/>
                <a:cs typeface="TT Norms"/>
                <a:sym typeface="TT Norms"/>
              </a:rPr>
              <a:t>Kita Ko features a clean, mobile-friendly interface where users can add products, monitor stock levels, track earnings, and get alerts when items are low. It’s designed for speed and ease of use, even with limited digital skills.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E0"/>
        </a:solidFill>
      </p:bgPr>
    </p:bg>
    <p:spTree>
      <p:nvGrpSpPr>
        <p:cNvPr id="1" name=""/>
        <p:cNvGrpSpPr/>
        <p:nvPr/>
      </p:nvGrpSpPr>
      <p:grpSpPr>
        <a:xfrm>
          <a:off x="0" y="0"/>
          <a:ext cx="0" cy="0"/>
          <a:chOff x="0" y="0"/>
          <a:chExt cx="0" cy="0"/>
        </a:xfrm>
      </p:grpSpPr>
      <p:grpSp>
        <p:nvGrpSpPr>
          <p:cNvPr name="Group 2" id="2"/>
          <p:cNvGrpSpPr/>
          <p:nvPr/>
        </p:nvGrpSpPr>
        <p:grpSpPr>
          <a:xfrm rot="0">
            <a:off x="-511359" y="0"/>
            <a:ext cx="19432959" cy="1433032"/>
            <a:chOff x="0" y="0"/>
            <a:chExt cx="5118146" cy="377424"/>
          </a:xfrm>
        </p:grpSpPr>
        <p:sp>
          <p:nvSpPr>
            <p:cNvPr name="Freeform 3" id="3"/>
            <p:cNvSpPr/>
            <p:nvPr/>
          </p:nvSpPr>
          <p:spPr>
            <a:xfrm flipH="false" flipV="false" rot="0">
              <a:off x="0" y="0"/>
              <a:ext cx="5118145" cy="377424"/>
            </a:xfrm>
            <a:custGeom>
              <a:avLst/>
              <a:gdLst/>
              <a:ahLst/>
              <a:cxnLst/>
              <a:rect r="r" b="b" t="t" l="l"/>
              <a:pathLst>
                <a:path h="377424" w="5118145">
                  <a:moveTo>
                    <a:pt x="0" y="0"/>
                  </a:moveTo>
                  <a:lnTo>
                    <a:pt x="5118145" y="0"/>
                  </a:lnTo>
                  <a:lnTo>
                    <a:pt x="5118145" y="377424"/>
                  </a:lnTo>
                  <a:lnTo>
                    <a:pt x="0" y="377424"/>
                  </a:lnTo>
                  <a:close/>
                </a:path>
              </a:pathLst>
            </a:custGeom>
            <a:solidFill>
              <a:srgbClr val="9F9371"/>
            </a:solidFill>
          </p:spPr>
        </p:sp>
        <p:sp>
          <p:nvSpPr>
            <p:cNvPr name="TextBox 4" id="4"/>
            <p:cNvSpPr txBox="true"/>
            <p:nvPr/>
          </p:nvSpPr>
          <p:spPr>
            <a:xfrm>
              <a:off x="0" y="-38100"/>
              <a:ext cx="5118146" cy="415524"/>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2057400" y="0"/>
            <a:ext cx="3489141" cy="10626331"/>
            <a:chOff x="0" y="0"/>
            <a:chExt cx="918951" cy="2798705"/>
          </a:xfrm>
        </p:grpSpPr>
        <p:sp>
          <p:nvSpPr>
            <p:cNvPr name="Freeform 6" id="6"/>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9F9371"/>
            </a:solidFill>
          </p:spPr>
        </p:sp>
        <p:sp>
          <p:nvSpPr>
            <p:cNvPr name="TextBox 7" id="7"/>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2192918" y="2318462"/>
            <a:ext cx="7546791" cy="943451"/>
            <a:chOff x="0" y="0"/>
            <a:chExt cx="1987632" cy="248481"/>
          </a:xfrm>
        </p:grpSpPr>
        <p:sp>
          <p:nvSpPr>
            <p:cNvPr name="Freeform 10" id="10"/>
            <p:cNvSpPr/>
            <p:nvPr/>
          </p:nvSpPr>
          <p:spPr>
            <a:xfrm flipH="false" flipV="false" rot="0">
              <a:off x="0" y="0"/>
              <a:ext cx="1987632" cy="248481"/>
            </a:xfrm>
            <a:custGeom>
              <a:avLst/>
              <a:gdLst/>
              <a:ahLst/>
              <a:cxnLst/>
              <a:rect r="r" b="b" t="t" l="l"/>
              <a:pathLst>
                <a:path h="248481" w="1987632">
                  <a:moveTo>
                    <a:pt x="0" y="0"/>
                  </a:moveTo>
                  <a:lnTo>
                    <a:pt x="1987632" y="0"/>
                  </a:lnTo>
                  <a:lnTo>
                    <a:pt x="1987632" y="248481"/>
                  </a:lnTo>
                  <a:lnTo>
                    <a:pt x="0" y="248481"/>
                  </a:lnTo>
                  <a:close/>
                </a:path>
              </a:pathLst>
            </a:custGeom>
            <a:solidFill>
              <a:srgbClr val="9F9371"/>
            </a:solidFill>
          </p:spPr>
        </p:sp>
        <p:sp>
          <p:nvSpPr>
            <p:cNvPr name="TextBox 11" id="11"/>
            <p:cNvSpPr txBox="true"/>
            <p:nvPr/>
          </p:nvSpPr>
          <p:spPr>
            <a:xfrm>
              <a:off x="0" y="-38100"/>
              <a:ext cx="1987632" cy="286581"/>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2952785" y="3908215"/>
            <a:ext cx="3305076" cy="6036776"/>
            <a:chOff x="0" y="0"/>
            <a:chExt cx="979543" cy="1789151"/>
          </a:xfrm>
        </p:grpSpPr>
        <p:sp>
          <p:nvSpPr>
            <p:cNvPr name="Freeform 13" id="13"/>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4"/>
              <a:stretch>
                <a:fillRect l="-1370" t="0" r="-1370" b="0"/>
              </a:stretch>
            </a:blipFill>
            <a:ln w="38100" cap="sq">
              <a:solidFill>
                <a:srgbClr val="000000"/>
              </a:solidFill>
              <a:prstDash val="solid"/>
              <a:miter/>
            </a:ln>
          </p:spPr>
        </p:sp>
      </p:grpSp>
      <p:grpSp>
        <p:nvGrpSpPr>
          <p:cNvPr name="Group 14" id="14"/>
          <p:cNvGrpSpPr/>
          <p:nvPr/>
        </p:nvGrpSpPr>
        <p:grpSpPr>
          <a:xfrm rot="0">
            <a:off x="6496452" y="3908215"/>
            <a:ext cx="3305076" cy="6036776"/>
            <a:chOff x="0" y="0"/>
            <a:chExt cx="979543" cy="1789151"/>
          </a:xfrm>
        </p:grpSpPr>
        <p:sp>
          <p:nvSpPr>
            <p:cNvPr name="Freeform 15" id="15"/>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5"/>
              <a:stretch>
                <a:fillRect l="-1370" t="0" r="-1370" b="0"/>
              </a:stretch>
            </a:blipFill>
            <a:ln w="38100" cap="sq">
              <a:solidFill>
                <a:srgbClr val="000000"/>
              </a:solidFill>
              <a:prstDash val="solid"/>
              <a:miter/>
            </a:ln>
          </p:spPr>
        </p:sp>
      </p:grpSp>
      <p:grpSp>
        <p:nvGrpSpPr>
          <p:cNvPr name="Group 16" id="16"/>
          <p:cNvGrpSpPr/>
          <p:nvPr/>
        </p:nvGrpSpPr>
        <p:grpSpPr>
          <a:xfrm rot="0">
            <a:off x="10039652" y="3908215"/>
            <a:ext cx="3305076" cy="6036776"/>
            <a:chOff x="0" y="0"/>
            <a:chExt cx="979543" cy="1789151"/>
          </a:xfrm>
        </p:grpSpPr>
        <p:sp>
          <p:nvSpPr>
            <p:cNvPr name="Freeform 17" id="17"/>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6"/>
              <a:stretch>
                <a:fillRect l="-1370" t="0" r="-1370" b="0"/>
              </a:stretch>
            </a:blipFill>
            <a:ln w="38100" cap="sq">
              <a:solidFill>
                <a:srgbClr val="000000"/>
              </a:solidFill>
              <a:prstDash val="solid"/>
              <a:miter/>
            </a:ln>
          </p:spPr>
        </p:sp>
      </p:grpSp>
      <p:grpSp>
        <p:nvGrpSpPr>
          <p:cNvPr name="Group 18" id="18"/>
          <p:cNvGrpSpPr/>
          <p:nvPr/>
        </p:nvGrpSpPr>
        <p:grpSpPr>
          <a:xfrm rot="0">
            <a:off x="13582853" y="3908215"/>
            <a:ext cx="3305076" cy="6036776"/>
            <a:chOff x="0" y="0"/>
            <a:chExt cx="979543" cy="1789151"/>
          </a:xfrm>
        </p:grpSpPr>
        <p:sp>
          <p:nvSpPr>
            <p:cNvPr name="Freeform 19" id="19"/>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7"/>
              <a:stretch>
                <a:fillRect l="-1370" t="0" r="-1370" b="0"/>
              </a:stretch>
            </a:blipFill>
            <a:ln w="38100" cap="sq">
              <a:solidFill>
                <a:srgbClr val="000000"/>
              </a:solidFill>
              <a:prstDash val="solid"/>
              <a:miter/>
            </a:ln>
          </p:spPr>
        </p:sp>
      </p:grpSp>
      <p:sp>
        <p:nvSpPr>
          <p:cNvPr name="TextBox 20" id="20"/>
          <p:cNvSpPr txBox="true"/>
          <p:nvPr/>
        </p:nvSpPr>
        <p:spPr>
          <a:xfrm rot="0">
            <a:off x="523189" y="8892192"/>
            <a:ext cx="908553" cy="356682"/>
          </a:xfrm>
          <a:prstGeom prst="rect">
            <a:avLst/>
          </a:prstGeom>
        </p:spPr>
        <p:txBody>
          <a:bodyPr anchor="t" rtlCol="false" tIns="0" lIns="0" bIns="0" rIns="0">
            <a:spAutoFit/>
          </a:bodyPr>
          <a:lstStyle/>
          <a:p>
            <a:pPr algn="l">
              <a:lnSpc>
                <a:spcPts val="2263"/>
              </a:lnSpc>
            </a:pPr>
            <a:r>
              <a:rPr lang="en-US" b="true" sz="2039">
                <a:solidFill>
                  <a:srgbClr val="FFF7E0"/>
                </a:solidFill>
                <a:latin typeface="29LT Bukra Wide Bold"/>
                <a:ea typeface="29LT Bukra Wide Bold"/>
                <a:cs typeface="29LT Bukra Wide Bold"/>
                <a:sym typeface="29LT Bukra Wide Bold"/>
              </a:rPr>
              <a:t>07</a:t>
            </a:r>
          </a:p>
        </p:txBody>
      </p:sp>
      <p:sp>
        <p:nvSpPr>
          <p:cNvPr name="TextBox 21" id="21"/>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MWorks</a:t>
            </a:r>
          </a:p>
        </p:txBody>
      </p:sp>
      <p:sp>
        <p:nvSpPr>
          <p:cNvPr name="TextBox 22" id="22"/>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2025</a:t>
            </a:r>
          </a:p>
        </p:txBody>
      </p:sp>
      <p:sp>
        <p:nvSpPr>
          <p:cNvPr name="TextBox 23" id="23"/>
          <p:cNvSpPr txBox="true"/>
          <p:nvPr/>
        </p:nvSpPr>
        <p:spPr>
          <a:xfrm rot="0">
            <a:off x="2544761" y="1833999"/>
            <a:ext cx="5959303" cy="1674253"/>
          </a:xfrm>
          <a:prstGeom prst="rect">
            <a:avLst/>
          </a:prstGeom>
        </p:spPr>
        <p:txBody>
          <a:bodyPr anchor="t" rtlCol="false" tIns="0" lIns="0" bIns="0" rIns="0">
            <a:spAutoFit/>
          </a:bodyPr>
          <a:lstStyle/>
          <a:p>
            <a:pPr algn="l">
              <a:lnSpc>
                <a:spcPts val="10507"/>
              </a:lnSpc>
            </a:pPr>
            <a:r>
              <a:rPr lang="en-US" b="true" sz="9465">
                <a:solidFill>
                  <a:srgbClr val="9F9371"/>
                </a:solidFill>
                <a:latin typeface="29LT Bukra Wide Bold"/>
                <a:ea typeface="29LT Bukra Wide Bold"/>
                <a:cs typeface="29LT Bukra Wide Bold"/>
                <a:sym typeface="29LT Bukra Wide Bold"/>
              </a:rPr>
              <a:t>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F9371"/>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FFF7E0"/>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958362" y="1567090"/>
            <a:ext cx="3305076" cy="6036776"/>
            <a:chOff x="0" y="0"/>
            <a:chExt cx="979543" cy="1789151"/>
          </a:xfrm>
        </p:grpSpPr>
        <p:sp>
          <p:nvSpPr>
            <p:cNvPr name="Freeform 7" id="7"/>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4"/>
              <a:stretch>
                <a:fillRect l="-1370" t="0" r="-1370" b="0"/>
              </a:stretch>
            </a:blipFill>
            <a:ln w="38100" cap="sq">
              <a:solidFill>
                <a:srgbClr val="000000"/>
              </a:solidFill>
              <a:prstDash val="solid"/>
              <a:miter/>
            </a:ln>
          </p:spPr>
        </p:sp>
      </p:grpSp>
      <p:grpSp>
        <p:nvGrpSpPr>
          <p:cNvPr name="Group 8" id="8"/>
          <p:cNvGrpSpPr/>
          <p:nvPr/>
        </p:nvGrpSpPr>
        <p:grpSpPr>
          <a:xfrm rot="0">
            <a:off x="6664458" y="1567090"/>
            <a:ext cx="3305076" cy="6036776"/>
            <a:chOff x="0" y="0"/>
            <a:chExt cx="979543" cy="1789151"/>
          </a:xfrm>
        </p:grpSpPr>
        <p:sp>
          <p:nvSpPr>
            <p:cNvPr name="Freeform 9" id="9"/>
            <p:cNvSpPr/>
            <p:nvPr/>
          </p:nvSpPr>
          <p:spPr>
            <a:xfrm flipH="false" flipV="false" rot="0">
              <a:off x="0" y="0"/>
              <a:ext cx="979543" cy="1789151"/>
            </a:xfrm>
            <a:custGeom>
              <a:avLst/>
              <a:gdLst/>
              <a:ahLst/>
              <a:cxnLst/>
              <a:rect r="r" b="b" t="t" l="l"/>
              <a:pathLst>
                <a:path h="1789151" w="979543">
                  <a:moveTo>
                    <a:pt x="0" y="0"/>
                  </a:moveTo>
                  <a:lnTo>
                    <a:pt x="979543" y="0"/>
                  </a:lnTo>
                  <a:lnTo>
                    <a:pt x="979543" y="1789151"/>
                  </a:lnTo>
                  <a:lnTo>
                    <a:pt x="0" y="1789151"/>
                  </a:lnTo>
                  <a:close/>
                </a:path>
              </a:pathLst>
            </a:custGeom>
            <a:blipFill>
              <a:blip r:embed="rId5"/>
              <a:stretch>
                <a:fillRect l="-1370" t="0" r="-1370" b="0"/>
              </a:stretch>
            </a:blipFill>
            <a:ln w="38100" cap="sq">
              <a:solidFill>
                <a:srgbClr val="000000"/>
              </a:solidFill>
              <a:prstDash val="solid"/>
              <a:miter/>
            </a:ln>
          </p:spPr>
        </p:sp>
      </p:grpSp>
      <p:sp>
        <p:nvSpPr>
          <p:cNvPr name="TextBox 10" id="10"/>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MWorks</a:t>
            </a:r>
          </a:p>
        </p:txBody>
      </p:sp>
      <p:sp>
        <p:nvSpPr>
          <p:cNvPr name="TextBox 11" id="11"/>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FFF"/>
                </a:solidFill>
                <a:latin typeface="TT Norms Bold"/>
                <a:ea typeface="TT Norms Bold"/>
                <a:cs typeface="TT Norms Bold"/>
                <a:sym typeface="TT Norms Bold"/>
              </a:rPr>
              <a:t>2025</a:t>
            </a:r>
          </a:p>
        </p:txBody>
      </p:sp>
      <p:sp>
        <p:nvSpPr>
          <p:cNvPr name="TextBox 12" id="12"/>
          <p:cNvSpPr txBox="true"/>
          <p:nvPr/>
        </p:nvSpPr>
        <p:spPr>
          <a:xfrm rot="0">
            <a:off x="523189" y="8892192"/>
            <a:ext cx="730649" cy="356682"/>
          </a:xfrm>
          <a:prstGeom prst="rect">
            <a:avLst/>
          </a:prstGeom>
        </p:spPr>
        <p:txBody>
          <a:bodyPr anchor="t" rtlCol="false" tIns="0" lIns="0" bIns="0" rIns="0">
            <a:spAutoFit/>
          </a:bodyPr>
          <a:lstStyle/>
          <a:p>
            <a:pPr algn="l">
              <a:lnSpc>
                <a:spcPts val="2263"/>
              </a:lnSpc>
            </a:pPr>
            <a:r>
              <a:rPr lang="en-US" b="true" sz="2039">
                <a:solidFill>
                  <a:srgbClr val="9F9371"/>
                </a:solidFill>
                <a:latin typeface="29LT Bukra Wide Bold"/>
                <a:ea typeface="29LT Bukra Wide Bold"/>
                <a:cs typeface="29LT Bukra Wide Bold"/>
                <a:sym typeface="29LT Bukra Wide Bold"/>
              </a:rPr>
              <a:t>08</a:t>
            </a:r>
          </a:p>
        </p:txBody>
      </p:sp>
      <p:sp>
        <p:nvSpPr>
          <p:cNvPr name="TextBox 13" id="13"/>
          <p:cNvSpPr txBox="true"/>
          <p:nvPr/>
        </p:nvSpPr>
        <p:spPr>
          <a:xfrm rot="0">
            <a:off x="2438389" y="8251696"/>
            <a:ext cx="4345023" cy="1204792"/>
          </a:xfrm>
          <a:prstGeom prst="rect">
            <a:avLst/>
          </a:prstGeom>
        </p:spPr>
        <p:txBody>
          <a:bodyPr anchor="t" rtlCol="false" tIns="0" lIns="0" bIns="0" rIns="0">
            <a:spAutoFit/>
          </a:bodyPr>
          <a:lstStyle/>
          <a:p>
            <a:pPr algn="l">
              <a:lnSpc>
                <a:spcPts val="7560"/>
              </a:lnSpc>
            </a:pPr>
            <a:r>
              <a:rPr lang="en-US" b="true" sz="6811">
                <a:solidFill>
                  <a:srgbClr val="FFF7E0"/>
                </a:solidFill>
                <a:latin typeface="29LT Bukra Wide Bold"/>
                <a:ea typeface="29LT Bukra Wide Bold"/>
                <a:cs typeface="29LT Bukra Wide Bold"/>
                <a:sym typeface="29LT Bukra Wide Bold"/>
              </a:rPr>
              <a:t>DESIGN</a:t>
            </a:r>
          </a:p>
        </p:txBody>
      </p:sp>
      <p:grpSp>
        <p:nvGrpSpPr>
          <p:cNvPr name="Group 14" id="14"/>
          <p:cNvGrpSpPr/>
          <p:nvPr/>
        </p:nvGrpSpPr>
        <p:grpSpPr>
          <a:xfrm rot="0">
            <a:off x="10595913" y="1311342"/>
            <a:ext cx="7546791" cy="943451"/>
            <a:chOff x="0" y="0"/>
            <a:chExt cx="1987632" cy="248481"/>
          </a:xfrm>
        </p:grpSpPr>
        <p:sp>
          <p:nvSpPr>
            <p:cNvPr name="Freeform 15" id="15"/>
            <p:cNvSpPr/>
            <p:nvPr/>
          </p:nvSpPr>
          <p:spPr>
            <a:xfrm flipH="false" flipV="false" rot="0">
              <a:off x="0" y="0"/>
              <a:ext cx="1987632" cy="248481"/>
            </a:xfrm>
            <a:custGeom>
              <a:avLst/>
              <a:gdLst/>
              <a:ahLst/>
              <a:cxnLst/>
              <a:rect r="r" b="b" t="t" l="l"/>
              <a:pathLst>
                <a:path h="248481" w="1987632">
                  <a:moveTo>
                    <a:pt x="0" y="0"/>
                  </a:moveTo>
                  <a:lnTo>
                    <a:pt x="1987632" y="0"/>
                  </a:lnTo>
                  <a:lnTo>
                    <a:pt x="1987632" y="248481"/>
                  </a:lnTo>
                  <a:lnTo>
                    <a:pt x="0" y="248481"/>
                  </a:lnTo>
                  <a:close/>
                </a:path>
              </a:pathLst>
            </a:custGeom>
            <a:solidFill>
              <a:srgbClr val="FFF7E0"/>
            </a:solidFill>
          </p:spPr>
        </p:sp>
        <p:sp>
          <p:nvSpPr>
            <p:cNvPr name="TextBox 16" id="16"/>
            <p:cNvSpPr txBox="true"/>
            <p:nvPr/>
          </p:nvSpPr>
          <p:spPr>
            <a:xfrm>
              <a:off x="0" y="-38100"/>
              <a:ext cx="1987632" cy="286581"/>
            </a:xfrm>
            <a:prstGeom prst="rect">
              <a:avLst/>
            </a:prstGeom>
          </p:spPr>
          <p:txBody>
            <a:bodyPr anchor="ctr" rtlCol="false" tIns="50800" lIns="50800" bIns="50800" rIns="50800"/>
            <a:lstStyle/>
            <a:p>
              <a:pPr algn="ctr">
                <a:lnSpc>
                  <a:spcPts val="2199"/>
                </a:lnSpc>
              </a:pPr>
            </a:p>
          </p:txBody>
        </p:sp>
      </p:grpSp>
      <p:sp>
        <p:nvSpPr>
          <p:cNvPr name="TextBox 17" id="17"/>
          <p:cNvSpPr txBox="true"/>
          <p:nvPr/>
        </p:nvSpPr>
        <p:spPr>
          <a:xfrm rot="0">
            <a:off x="10332543" y="4360799"/>
            <a:ext cx="7845655" cy="2588283"/>
          </a:xfrm>
          <a:prstGeom prst="rect">
            <a:avLst/>
          </a:prstGeom>
        </p:spPr>
        <p:txBody>
          <a:bodyPr anchor="t" rtlCol="false" tIns="0" lIns="0" bIns="0" rIns="0">
            <a:spAutoFit/>
          </a:bodyPr>
          <a:lstStyle/>
          <a:p>
            <a:pPr algn="l">
              <a:lnSpc>
                <a:spcPts val="3415"/>
              </a:lnSpc>
              <a:spcBef>
                <a:spcPct val="0"/>
              </a:spcBef>
            </a:pPr>
            <a:r>
              <a:rPr lang="en-US" b="true" sz="2439">
                <a:solidFill>
                  <a:srgbClr val="FFF7E0"/>
                </a:solidFill>
                <a:latin typeface="Poppins Medium"/>
                <a:ea typeface="Poppins Medium"/>
                <a:cs typeface="Poppins Medium"/>
                <a:sym typeface="Poppins Medium"/>
              </a:rPr>
              <a:t>We used Canva to design the UI prototype of the Kita Ko app. Canva allowed us to create a clean, organized, and user-friendly layout that clearly represents the app’s core features such as inventory input, stock monitoring, and restock alerts.</a:t>
            </a:r>
          </a:p>
        </p:txBody>
      </p:sp>
      <p:sp>
        <p:nvSpPr>
          <p:cNvPr name="TextBox 18" id="18"/>
          <p:cNvSpPr txBox="true"/>
          <p:nvPr/>
        </p:nvSpPr>
        <p:spPr>
          <a:xfrm rot="0">
            <a:off x="10560420" y="2416718"/>
            <a:ext cx="7617778" cy="1725006"/>
          </a:xfrm>
          <a:prstGeom prst="rect">
            <a:avLst/>
          </a:prstGeom>
        </p:spPr>
        <p:txBody>
          <a:bodyPr anchor="t" rtlCol="false" tIns="0" lIns="0" bIns="0" rIns="0">
            <a:spAutoFit/>
          </a:bodyPr>
          <a:lstStyle/>
          <a:p>
            <a:pPr algn="ctr">
              <a:lnSpc>
                <a:spcPts val="6829"/>
              </a:lnSpc>
              <a:spcBef>
                <a:spcPct val="0"/>
              </a:spcBef>
            </a:pPr>
            <a:r>
              <a:rPr lang="en-US" b="true" sz="4878">
                <a:solidFill>
                  <a:srgbClr val="FFF7E0"/>
                </a:solidFill>
                <a:latin typeface="Poppins Medium"/>
                <a:ea typeface="Poppins Medium"/>
                <a:cs typeface="Poppins Medium"/>
                <a:sym typeface="Poppins Medium"/>
              </a:rPr>
              <a:t>Prototype Development Tool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F9371"/>
        </a:solidFill>
      </p:bgPr>
    </p:bg>
    <p:spTree>
      <p:nvGrpSpPr>
        <p:cNvPr id="1" name=""/>
        <p:cNvGrpSpPr/>
        <p:nvPr/>
      </p:nvGrpSpPr>
      <p:grpSpPr>
        <a:xfrm>
          <a:off x="0" y="0"/>
          <a:ext cx="0" cy="0"/>
          <a:chOff x="0" y="0"/>
          <a:chExt cx="0" cy="0"/>
        </a:xfrm>
      </p:grpSpPr>
      <p:grpSp>
        <p:nvGrpSpPr>
          <p:cNvPr name="Group 2" id="2"/>
          <p:cNvGrpSpPr/>
          <p:nvPr/>
        </p:nvGrpSpPr>
        <p:grpSpPr>
          <a:xfrm rot="0">
            <a:off x="-2057400" y="0"/>
            <a:ext cx="3489141" cy="10626331"/>
            <a:chOff x="0" y="0"/>
            <a:chExt cx="918951" cy="2798705"/>
          </a:xfrm>
        </p:grpSpPr>
        <p:sp>
          <p:nvSpPr>
            <p:cNvPr name="Freeform 3" id="3"/>
            <p:cNvSpPr/>
            <p:nvPr/>
          </p:nvSpPr>
          <p:spPr>
            <a:xfrm flipH="false" flipV="false" rot="0">
              <a:off x="0" y="0"/>
              <a:ext cx="918951" cy="2798705"/>
            </a:xfrm>
            <a:custGeom>
              <a:avLst/>
              <a:gdLst/>
              <a:ahLst/>
              <a:cxnLst/>
              <a:rect r="r" b="b" t="t" l="l"/>
              <a:pathLst>
                <a:path h="2798705" w="918951">
                  <a:moveTo>
                    <a:pt x="0" y="0"/>
                  </a:moveTo>
                  <a:lnTo>
                    <a:pt x="918951" y="0"/>
                  </a:lnTo>
                  <a:lnTo>
                    <a:pt x="918951" y="2798705"/>
                  </a:lnTo>
                  <a:lnTo>
                    <a:pt x="0" y="2798705"/>
                  </a:lnTo>
                  <a:close/>
                </a:path>
              </a:pathLst>
            </a:custGeom>
            <a:solidFill>
              <a:srgbClr val="FFF7E0"/>
            </a:solidFill>
          </p:spPr>
        </p:sp>
        <p:sp>
          <p:nvSpPr>
            <p:cNvPr name="TextBox 4" id="4"/>
            <p:cNvSpPr txBox="true"/>
            <p:nvPr/>
          </p:nvSpPr>
          <p:spPr>
            <a:xfrm>
              <a:off x="0" y="-38100"/>
              <a:ext cx="918951" cy="2836805"/>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447021" y="679054"/>
            <a:ext cx="581679" cy="138545"/>
          </a:xfrm>
          <a:custGeom>
            <a:avLst/>
            <a:gdLst/>
            <a:ahLst/>
            <a:cxnLst/>
            <a:rect r="r" b="b" t="t" l="l"/>
            <a:pathLst>
              <a:path h="138545" w="581679">
                <a:moveTo>
                  <a:pt x="0" y="0"/>
                </a:moveTo>
                <a:lnTo>
                  <a:pt x="581679" y="0"/>
                </a:lnTo>
                <a:lnTo>
                  <a:pt x="581679" y="138546"/>
                </a:lnTo>
                <a:lnTo>
                  <a:pt x="0" y="138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524413" y="3596181"/>
            <a:ext cx="3607912" cy="446020"/>
            <a:chOff x="0" y="0"/>
            <a:chExt cx="985040" cy="121773"/>
          </a:xfrm>
        </p:grpSpPr>
        <p:sp>
          <p:nvSpPr>
            <p:cNvPr name="Freeform 7" id="7"/>
            <p:cNvSpPr/>
            <p:nvPr/>
          </p:nvSpPr>
          <p:spPr>
            <a:xfrm flipH="false" flipV="false" rot="0">
              <a:off x="0" y="0"/>
              <a:ext cx="985040" cy="121773"/>
            </a:xfrm>
            <a:custGeom>
              <a:avLst/>
              <a:gdLst/>
              <a:ahLst/>
              <a:cxnLst/>
              <a:rect r="r" b="b" t="t" l="l"/>
              <a:pathLst>
                <a:path h="121773" w="985040">
                  <a:moveTo>
                    <a:pt x="0" y="0"/>
                  </a:moveTo>
                  <a:lnTo>
                    <a:pt x="985040" y="0"/>
                  </a:lnTo>
                  <a:lnTo>
                    <a:pt x="985040" y="121773"/>
                  </a:lnTo>
                  <a:lnTo>
                    <a:pt x="0" y="121773"/>
                  </a:lnTo>
                  <a:close/>
                </a:path>
              </a:pathLst>
            </a:custGeom>
            <a:solidFill>
              <a:srgbClr val="FFF7E0"/>
            </a:solidFill>
          </p:spPr>
        </p:sp>
        <p:sp>
          <p:nvSpPr>
            <p:cNvPr name="TextBox 8" id="8"/>
            <p:cNvSpPr txBox="true"/>
            <p:nvPr/>
          </p:nvSpPr>
          <p:spPr>
            <a:xfrm>
              <a:off x="0" y="-38100"/>
              <a:ext cx="985040" cy="159873"/>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9591425" y="1652698"/>
            <a:ext cx="8378422" cy="6981605"/>
          </a:xfrm>
          <a:custGeom>
            <a:avLst/>
            <a:gdLst/>
            <a:ahLst/>
            <a:cxnLst/>
            <a:rect r="r" b="b" t="t" l="l"/>
            <a:pathLst>
              <a:path h="6981605" w="8378422">
                <a:moveTo>
                  <a:pt x="0" y="0"/>
                </a:moveTo>
                <a:lnTo>
                  <a:pt x="8378421" y="0"/>
                </a:lnTo>
                <a:lnTo>
                  <a:pt x="8378421" y="6981604"/>
                </a:lnTo>
                <a:lnTo>
                  <a:pt x="0" y="6981604"/>
                </a:lnTo>
                <a:lnTo>
                  <a:pt x="0" y="0"/>
                </a:lnTo>
                <a:close/>
              </a:path>
            </a:pathLst>
          </a:custGeom>
          <a:blipFill>
            <a:blip r:embed="rId4"/>
            <a:stretch>
              <a:fillRect l="0" t="-2156" r="0" b="0"/>
            </a:stretch>
          </a:blipFill>
        </p:spPr>
      </p:sp>
      <p:sp>
        <p:nvSpPr>
          <p:cNvPr name="TextBox 10" id="10"/>
          <p:cNvSpPr txBox="true"/>
          <p:nvPr/>
        </p:nvSpPr>
        <p:spPr>
          <a:xfrm rot="0">
            <a:off x="2438389" y="561026"/>
            <a:ext cx="308602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7E0"/>
                </a:solidFill>
                <a:latin typeface="TT Norms Bold"/>
                <a:ea typeface="TT Norms Bold"/>
                <a:cs typeface="TT Norms Bold"/>
                <a:sym typeface="TT Norms Bold"/>
              </a:rPr>
              <a:t>MWorks</a:t>
            </a:r>
          </a:p>
        </p:txBody>
      </p:sp>
      <p:sp>
        <p:nvSpPr>
          <p:cNvPr name="TextBox 11" id="11"/>
          <p:cNvSpPr txBox="true"/>
          <p:nvPr/>
        </p:nvSpPr>
        <p:spPr>
          <a:xfrm rot="0">
            <a:off x="16428067" y="561026"/>
            <a:ext cx="1215654" cy="456053"/>
          </a:xfrm>
          <a:prstGeom prst="rect">
            <a:avLst/>
          </a:prstGeom>
        </p:spPr>
        <p:txBody>
          <a:bodyPr anchor="t" rtlCol="false" tIns="0" lIns="0" bIns="0" rIns="0">
            <a:spAutoFit/>
          </a:bodyPr>
          <a:lstStyle/>
          <a:p>
            <a:pPr algn="l">
              <a:lnSpc>
                <a:spcPts val="3738"/>
              </a:lnSpc>
              <a:spcBef>
                <a:spcPct val="0"/>
              </a:spcBef>
            </a:pPr>
            <a:r>
              <a:rPr lang="en-US" b="true" sz="2670">
                <a:solidFill>
                  <a:srgbClr val="FFFFFF"/>
                </a:solidFill>
                <a:latin typeface="TT Norms Bold"/>
                <a:ea typeface="TT Norms Bold"/>
                <a:cs typeface="TT Norms Bold"/>
                <a:sym typeface="TT Norms Bold"/>
              </a:rPr>
              <a:t>2025</a:t>
            </a:r>
          </a:p>
        </p:txBody>
      </p:sp>
      <p:sp>
        <p:nvSpPr>
          <p:cNvPr name="TextBox 12" id="12"/>
          <p:cNvSpPr txBox="true"/>
          <p:nvPr/>
        </p:nvSpPr>
        <p:spPr>
          <a:xfrm rot="0">
            <a:off x="523189" y="8892192"/>
            <a:ext cx="730649" cy="356682"/>
          </a:xfrm>
          <a:prstGeom prst="rect">
            <a:avLst/>
          </a:prstGeom>
        </p:spPr>
        <p:txBody>
          <a:bodyPr anchor="t" rtlCol="false" tIns="0" lIns="0" bIns="0" rIns="0">
            <a:spAutoFit/>
          </a:bodyPr>
          <a:lstStyle/>
          <a:p>
            <a:pPr algn="l">
              <a:lnSpc>
                <a:spcPts val="2263"/>
              </a:lnSpc>
            </a:pPr>
            <a:r>
              <a:rPr lang="en-US" b="true" sz="2039">
                <a:solidFill>
                  <a:srgbClr val="9F9371"/>
                </a:solidFill>
                <a:latin typeface="29LT Bukra Wide Bold"/>
                <a:ea typeface="29LT Bukra Wide Bold"/>
                <a:cs typeface="29LT Bukra Wide Bold"/>
                <a:sym typeface="29LT Bukra Wide Bold"/>
              </a:rPr>
              <a:t>09</a:t>
            </a:r>
          </a:p>
        </p:txBody>
      </p:sp>
      <p:sp>
        <p:nvSpPr>
          <p:cNvPr name="TextBox 13" id="13"/>
          <p:cNvSpPr txBox="true"/>
          <p:nvPr/>
        </p:nvSpPr>
        <p:spPr>
          <a:xfrm rot="0">
            <a:off x="1762651" y="2189434"/>
            <a:ext cx="7998200" cy="1204792"/>
          </a:xfrm>
          <a:prstGeom prst="rect">
            <a:avLst/>
          </a:prstGeom>
        </p:spPr>
        <p:txBody>
          <a:bodyPr anchor="t" rtlCol="false" tIns="0" lIns="0" bIns="0" rIns="0">
            <a:spAutoFit/>
          </a:bodyPr>
          <a:lstStyle/>
          <a:p>
            <a:pPr algn="l">
              <a:lnSpc>
                <a:spcPts val="7560"/>
              </a:lnSpc>
            </a:pPr>
            <a:r>
              <a:rPr lang="en-US" b="true" sz="6811">
                <a:solidFill>
                  <a:srgbClr val="FFF7E0"/>
                </a:solidFill>
                <a:latin typeface="29LT Bukra Wide Bold"/>
                <a:ea typeface="29LT Bukra Wide Bold"/>
                <a:cs typeface="29LT Bukra Wide Bold"/>
                <a:sym typeface="29LT Bukra Wide Bold"/>
              </a:rPr>
              <a:t>EVALUATION</a:t>
            </a:r>
          </a:p>
        </p:txBody>
      </p:sp>
      <p:sp>
        <p:nvSpPr>
          <p:cNvPr name="TextBox 14" id="14"/>
          <p:cNvSpPr txBox="true"/>
          <p:nvPr/>
        </p:nvSpPr>
        <p:spPr>
          <a:xfrm rot="0">
            <a:off x="1762651" y="4168090"/>
            <a:ext cx="7828774" cy="4500030"/>
          </a:xfrm>
          <a:prstGeom prst="rect">
            <a:avLst/>
          </a:prstGeom>
        </p:spPr>
        <p:txBody>
          <a:bodyPr anchor="t" rtlCol="false" tIns="0" lIns="0" bIns="0" rIns="0">
            <a:spAutoFit/>
          </a:bodyPr>
          <a:lstStyle/>
          <a:p>
            <a:pPr algn="l">
              <a:lnSpc>
                <a:spcPts val="5157"/>
              </a:lnSpc>
              <a:spcBef>
                <a:spcPct val="0"/>
              </a:spcBef>
            </a:pPr>
            <a:r>
              <a:rPr lang="en-US" sz="3683">
                <a:solidFill>
                  <a:srgbClr val="FFF7E0"/>
                </a:solidFill>
                <a:latin typeface="TT Norms"/>
                <a:ea typeface="TT Norms"/>
                <a:cs typeface="TT Norms"/>
                <a:sym typeface="TT Norms"/>
              </a:rPr>
              <a:t>We tested the prototype with small business owners and student users. Most found it easy to navigate and appreciated the daily summaries and inventory alerts. Minor suggestions included adding a Notification and cloud backup.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DAGrVx1qdn4</dc:identifier>
  <dcterms:modified xsi:type="dcterms:W3CDTF">2011-08-01T06:04:30Z</dcterms:modified>
  <cp:revision>1</cp:revision>
  <dc:title>MWorks</dc:title>
</cp:coreProperties>
</file>